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20" r:id="rId5"/>
  </p:sldMasterIdLst>
  <p:notesMasterIdLst>
    <p:notesMasterId r:id="rId22"/>
  </p:notesMasterIdLst>
  <p:handoutMasterIdLst>
    <p:handoutMasterId r:id="rId23"/>
  </p:handoutMasterIdLst>
  <p:sldIdLst>
    <p:sldId id="409" r:id="rId6"/>
    <p:sldId id="400" r:id="rId7"/>
    <p:sldId id="408" r:id="rId8"/>
    <p:sldId id="270" r:id="rId9"/>
    <p:sldId id="342" r:id="rId10"/>
    <p:sldId id="343" r:id="rId11"/>
    <p:sldId id="344" r:id="rId12"/>
    <p:sldId id="345" r:id="rId13"/>
    <p:sldId id="346" r:id="rId14"/>
    <p:sldId id="348" r:id="rId15"/>
    <p:sldId id="349" r:id="rId16"/>
    <p:sldId id="350" r:id="rId17"/>
    <p:sldId id="353" r:id="rId18"/>
    <p:sldId id="351" r:id="rId19"/>
    <p:sldId id="352" r:id="rId20"/>
    <p:sldId id="41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F9znNQ3+6vDcXaLVc9b7CQ==" hashData="OCGubWvq3hcW92YOvhUiVNAy1+U="/>
  <p:extLst>
    <p:ext uri="{521415D9-36F7-43E2-AB2F-B90AF26B5E84}">
      <p14:sectionLst xmlns:p14="http://schemas.microsoft.com/office/powerpoint/2010/main">
        <p14:section name="Default Section" id="{0472D6FD-30CD-4A22-8E63-F7F105D0B4AF}">
          <p14:sldIdLst>
            <p14:sldId id="409"/>
            <p14:sldId id="400"/>
            <p14:sldId id="408"/>
            <p14:sldId id="270"/>
            <p14:sldId id="342"/>
            <p14:sldId id="343"/>
            <p14:sldId id="344"/>
            <p14:sldId id="345"/>
            <p14:sldId id="346"/>
            <p14:sldId id="348"/>
            <p14:sldId id="349"/>
            <p14:sldId id="350"/>
            <p14:sldId id="353"/>
            <p14:sldId id="351"/>
            <p14:sldId id="352"/>
          </p14:sldIdLst>
        </p14:section>
        <p14:section name="Untitled Section" id="{D4F66CBC-88D0-469B-AEF4-06DF25BB4B4D}">
          <p14:sldIdLst>
            <p14:sldId id="4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B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91" autoAdjust="0"/>
  </p:normalViewPr>
  <p:slideViewPr>
    <p:cSldViewPr>
      <p:cViewPr varScale="1">
        <p:scale>
          <a:sx n="115" d="100"/>
          <a:sy n="115" d="100"/>
        </p:scale>
        <p:origin x="-22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7FD6BE04-F826-450E-8C4C-2892DF8A3604}" type="datetimeFigureOut">
              <a:rPr lang="en-US" smtClean="0"/>
              <a:pPr/>
              <a:t>10/15/12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62A69DE2-7328-4B58-ADA8-D0DFCAF2793D}" type="slidenum">
              <a:rPr lang="en-US" smtClean="0"/>
              <a:pPr/>
              <a:t>‹#›</a:t>
            </a:fld>
            <a:endParaRPr lang="en-US" dirty="0"/>
          </a:p>
        </p:txBody>
      </p:sp>
    </p:spTree>
    <p:extLst>
      <p:ext uri="{BB962C8B-B14F-4D97-AF65-F5344CB8AC3E}">
        <p14:creationId xmlns:p14="http://schemas.microsoft.com/office/powerpoint/2010/main" val="3963068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47447A6-E904-43D5-A20F-9FAF0B295BB0}" type="datetimeFigureOut">
              <a:rPr lang="en-US" smtClean="0"/>
              <a:pPr/>
              <a:t>10/15/12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163C26B7-D274-439B-A70B-ADCA70DDDCAE}" type="slidenum">
              <a:rPr lang="en-US" smtClean="0"/>
              <a:pPr/>
              <a:t>‹#›</a:t>
            </a:fld>
            <a:endParaRPr lang="en-US" dirty="0"/>
          </a:p>
        </p:txBody>
      </p:sp>
    </p:spTree>
    <p:extLst>
      <p:ext uri="{BB962C8B-B14F-4D97-AF65-F5344CB8AC3E}">
        <p14:creationId xmlns:p14="http://schemas.microsoft.com/office/powerpoint/2010/main" val="17768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C26B7-D274-439B-A70B-ADCA70DDDCAE}" type="slidenum">
              <a:rPr lang="en-US" smtClean="0"/>
              <a:pPr/>
              <a:t>1</a:t>
            </a:fld>
            <a:endParaRPr lang="en-US" dirty="0"/>
          </a:p>
        </p:txBody>
      </p:sp>
    </p:spTree>
    <p:extLst>
      <p:ext uri="{BB962C8B-B14F-4D97-AF65-F5344CB8AC3E}">
        <p14:creationId xmlns:p14="http://schemas.microsoft.com/office/powerpoint/2010/main" val="131902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r>
              <a:rPr lang="en-US" dirty="0" smtClean="0"/>
              <a:t>Current</a:t>
            </a:r>
            <a:r>
              <a:rPr lang="en-US" baseline="0" dirty="0" smtClean="0"/>
              <a:t> outlined State Regulations</a:t>
            </a:r>
            <a:endParaRPr lang="en-US" dirty="0"/>
          </a:p>
        </p:txBody>
      </p:sp>
      <p:sp>
        <p:nvSpPr>
          <p:cNvPr id="4" name="Slide Number Placeholder 3"/>
          <p:cNvSpPr>
            <a:spLocks noGrp="1"/>
          </p:cNvSpPr>
          <p:nvPr>
            <p:ph type="sldNum" sz="quarter" idx="10"/>
          </p:nvPr>
        </p:nvSpPr>
        <p:spPr/>
        <p:txBody>
          <a:bodyPr/>
          <a:lstStyle/>
          <a:p>
            <a:pPr>
              <a:defRPr/>
            </a:pPr>
            <a:fld id="{1F66F664-4B15-46DE-BCC3-3086DD0D392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C26B7-D274-439B-A70B-ADCA70DDDCAE}" type="slidenum">
              <a:rPr lang="en-US" smtClean="0"/>
              <a:pPr/>
              <a:t>11</a:t>
            </a:fld>
            <a:endParaRPr lang="en-US" dirty="0"/>
          </a:p>
        </p:txBody>
      </p:sp>
    </p:spTree>
    <p:extLst>
      <p:ext uri="{BB962C8B-B14F-4D97-AF65-F5344CB8AC3E}">
        <p14:creationId xmlns:p14="http://schemas.microsoft.com/office/powerpoint/2010/main" val="3422426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C26B7-D274-439B-A70B-ADCA70DDDCAE}" type="slidenum">
              <a:rPr lang="en-US" smtClean="0"/>
              <a:pPr/>
              <a:t>12</a:t>
            </a:fld>
            <a:endParaRPr lang="en-US" dirty="0"/>
          </a:p>
        </p:txBody>
      </p:sp>
    </p:spTree>
    <p:extLst>
      <p:ext uri="{BB962C8B-B14F-4D97-AF65-F5344CB8AC3E}">
        <p14:creationId xmlns:p14="http://schemas.microsoft.com/office/powerpoint/2010/main" val="328088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r>
              <a:rPr lang="en-US" dirty="0" smtClean="0"/>
              <a:t>Even though regulations allow for meds to be given before the card comes for “new” staff…we have found it is not a good idea,</a:t>
            </a:r>
            <a:r>
              <a:rPr lang="en-US" baseline="0" dirty="0" smtClean="0"/>
              <a:t> as sometimes the state asks for more information before issuing the card and then the Med Aide gives meds beyond the 30 day window and fines are assessed…so we recommend waiting until the card is received or it is confirmed on the web site.</a:t>
            </a:r>
          </a:p>
          <a:p>
            <a:r>
              <a:rPr lang="en-US" baseline="0" dirty="0" smtClean="0"/>
              <a:t>Med Trans.  Is how they should sign on the med forms if they count meds in or out, daily/weekly count, etc.  Or if they are reviewing or transcribing a med sheet.</a:t>
            </a:r>
          </a:p>
        </p:txBody>
      </p:sp>
      <p:sp>
        <p:nvSpPr>
          <p:cNvPr id="4" name="Slide Number Placeholder 3"/>
          <p:cNvSpPr>
            <a:spLocks noGrp="1"/>
          </p:cNvSpPr>
          <p:nvPr>
            <p:ph type="sldNum" sz="quarter" idx="10"/>
          </p:nvPr>
        </p:nvSpPr>
        <p:spPr/>
        <p:txBody>
          <a:bodyPr/>
          <a:lstStyle/>
          <a:p>
            <a:pPr>
              <a:defRPr/>
            </a:pPr>
            <a:fld id="{1F66F664-4B15-46DE-BCC3-3086DD0D392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r>
              <a:rPr lang="en-US" dirty="0" smtClean="0"/>
              <a:t>If staff have any convictions</a:t>
            </a:r>
            <a:r>
              <a:rPr lang="en-US" baseline="0" dirty="0" smtClean="0"/>
              <a:t> of traffic violations they need only to list them, if they have ever appeared before a judge for anything, they need to have a copy of the court judgment sent with their application to the state.  This may change slightly with new regulations coming out by Sept. 1 2008.  Paper work can be obtained from the count clerk in the county of the sentencing.  Sometimes the fingerprint results can be copied and sent with the application too.</a:t>
            </a:r>
            <a:endParaRPr lang="en-US" dirty="0"/>
          </a:p>
        </p:txBody>
      </p:sp>
      <p:sp>
        <p:nvSpPr>
          <p:cNvPr id="4" name="Slide Number Placeholder 3"/>
          <p:cNvSpPr>
            <a:spLocks noGrp="1"/>
          </p:cNvSpPr>
          <p:nvPr>
            <p:ph type="sldNum" sz="quarter" idx="10"/>
          </p:nvPr>
        </p:nvSpPr>
        <p:spPr/>
        <p:txBody>
          <a:bodyPr/>
          <a:lstStyle/>
          <a:p>
            <a:pPr>
              <a:defRPr/>
            </a:pPr>
            <a:fld id="{1F66F664-4B15-46DE-BCC3-3086DD0D392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66F664-4B15-46DE-BCC3-3086DD0D3923}" type="slidenum">
              <a:rPr lang="en-US" smtClean="0"/>
              <a:pPr>
                <a:defRPr/>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latin typeface="Times New Roman" pitchFamily="18" charset="0"/>
              </a:rPr>
              <a:t>Works with patients and healthcare providers.</a:t>
            </a:r>
          </a:p>
          <a:p>
            <a:pPr eaLnBrk="1" hangingPunct="1">
              <a:lnSpc>
                <a:spcPct val="90000"/>
              </a:lnSpc>
            </a:pPr>
            <a:endParaRPr lang="en-US" dirty="0" smtClean="0">
              <a:latin typeface="Times New Roman" pitchFamily="18" charset="0"/>
            </a:endParaRPr>
          </a:p>
          <a:p>
            <a:pPr eaLnBrk="1" hangingPunct="1">
              <a:lnSpc>
                <a:spcPct val="90000"/>
              </a:lnSpc>
            </a:pPr>
            <a:r>
              <a:rPr lang="en-US" dirty="0" smtClean="0">
                <a:latin typeface="Times New Roman" pitchFamily="18" charset="0"/>
              </a:rPr>
              <a:t>Hospitals, Clinics or medical interviews</a:t>
            </a:r>
          </a:p>
          <a:p>
            <a:pPr eaLnBrk="1" hangingPunct="1">
              <a:lnSpc>
                <a:spcPct val="90000"/>
              </a:lnSpc>
            </a:pPr>
            <a:endParaRPr lang="en-US" dirty="0" smtClean="0">
              <a:latin typeface="Times New Roman" pitchFamily="18" charset="0"/>
            </a:endParaRPr>
          </a:p>
          <a:p>
            <a:pPr eaLnBrk="1" hangingPunct="1">
              <a:lnSpc>
                <a:spcPct val="90000"/>
              </a:lnSpc>
            </a:pPr>
            <a:r>
              <a:rPr lang="en-US" dirty="0" smtClean="0">
                <a:latin typeface="Times New Roman" pitchFamily="18" charset="0"/>
              </a:rPr>
              <a:t>Physical Health, Mental Health (requires special training).</a:t>
            </a:r>
          </a:p>
          <a:p>
            <a:pPr eaLnBrk="1" hangingPunct="1">
              <a:lnSpc>
                <a:spcPct val="90000"/>
              </a:lnSpc>
            </a:pPr>
            <a:endParaRPr lang="en-US" dirty="0" smtClean="0">
              <a:latin typeface="Times New Roman" pitchFamily="18" charset="0"/>
            </a:endParaRPr>
          </a:p>
          <a:p>
            <a:pPr eaLnBrk="1" hangingPunct="1">
              <a:lnSpc>
                <a:spcPct val="90000"/>
              </a:lnSpc>
            </a:pPr>
            <a:r>
              <a:rPr lang="en-US" dirty="0" smtClean="0">
                <a:latin typeface="Times New Roman" pitchFamily="18" charset="0"/>
              </a:rPr>
              <a:t>Requires considerable knowledge of Anatomy, Medical Terminology, Technical / Medical Procedures.</a:t>
            </a:r>
          </a:p>
          <a:p>
            <a:pPr eaLnBrk="1" hangingPunct="1">
              <a:lnSpc>
                <a:spcPct val="90000"/>
              </a:lnSpc>
            </a:pPr>
            <a:endParaRPr lang="en-US" dirty="0" smtClean="0">
              <a:latin typeface="Times New Roman" pitchFamily="18" charset="0"/>
            </a:endParaRPr>
          </a:p>
          <a:p>
            <a:pPr eaLnBrk="1" hangingPunct="1">
              <a:lnSpc>
                <a:spcPct val="90000"/>
              </a:lnSpc>
            </a:pPr>
            <a:r>
              <a:rPr lang="en-US" dirty="0" smtClean="0">
                <a:latin typeface="Times New Roman" pitchFamily="18" charset="0"/>
              </a:rPr>
              <a:t>More Personal Interaction than Court or Conference Interpreter, but less than Community Interpreter.</a:t>
            </a:r>
          </a:p>
          <a:p>
            <a:pPr eaLnBrk="1" hangingPunct="1">
              <a:lnSpc>
                <a:spcPct val="90000"/>
              </a:lnSpc>
            </a:pPr>
            <a:endParaRPr lang="en-US" dirty="0" smtClean="0">
              <a:latin typeface="Times New Roman" pitchFamily="18" charset="0"/>
            </a:endParaRPr>
          </a:p>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latin typeface="Times New Roman" pitchFamily="18" charset="0"/>
              </a:rPr>
              <a:t>Medical and Community Interpretation are newer; in the growing and defining stage.</a:t>
            </a:r>
            <a:endParaRPr lang="en-US" dirty="0" smtClean="0"/>
          </a:p>
          <a:p>
            <a:pPr eaLnBrk="1" hangingPunct="1">
              <a:lnSpc>
                <a:spcPct val="90000"/>
              </a:lnSpc>
            </a:pPr>
            <a:endParaRPr lang="en-US" dirty="0" smtClean="0">
              <a:latin typeface="Times New Roman" pitchFamily="18" charset="0"/>
            </a:endParaRPr>
          </a:p>
          <a:p>
            <a:pPr eaLnBrk="1" hangingPunct="1">
              <a:lnSpc>
                <a:spcPct val="90000"/>
              </a:lnSpc>
            </a:pPr>
            <a:r>
              <a:rPr lang="en-US" sz="1200" dirty="0" smtClean="0">
                <a:latin typeface="Times New Roman" pitchFamily="18" charset="0"/>
              </a:rPr>
              <a:t>Have a bilingual general dictionary and a bilingual medical dictionary at hand </a:t>
            </a:r>
          </a:p>
          <a:p>
            <a:pPr eaLnBrk="1" hangingPunct="1">
              <a:lnSpc>
                <a:spcPct val="90000"/>
              </a:lnSpc>
            </a:pPr>
            <a:endParaRPr lang="en-US" sz="1200" dirty="0" smtClean="0">
              <a:latin typeface="Times New Roman" pitchFamily="18" charset="0"/>
            </a:endParaRPr>
          </a:p>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latin typeface="Times New Roman" pitchFamily="18" charset="0"/>
              </a:rPr>
              <a:t>When giving instructions for taking medications, remember that not all of your clients can read. Ask the provider to use color codes or symbols or pictures to ensure that the medication will be taken appropriately. </a:t>
            </a:r>
          </a:p>
          <a:p>
            <a:pPr eaLnBrk="1" hangingPunct="1">
              <a:lnSpc>
                <a:spcPct val="90000"/>
              </a:lnSpc>
            </a:pPr>
            <a:endParaRPr lang="en-US"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163C26B7-D274-439B-A70B-ADCA70DDDCAE}" type="slidenum">
              <a:rPr lang="en-US" smtClean="0"/>
              <a:pPr/>
              <a:t>2</a:t>
            </a:fld>
            <a:endParaRPr lang="en-US" dirty="0"/>
          </a:p>
        </p:txBody>
      </p:sp>
    </p:spTree>
    <p:extLst>
      <p:ext uri="{BB962C8B-B14F-4D97-AF65-F5344CB8AC3E}">
        <p14:creationId xmlns:p14="http://schemas.microsoft.com/office/powerpoint/2010/main" val="278460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Medical laboratory technicians</a:t>
            </a:r>
            <a:r>
              <a:rPr lang="en-US" sz="1200" kern="1200" dirty="0" smtClean="0">
                <a:solidFill>
                  <a:schemeClr val="tx1"/>
                </a:solidFill>
                <a:effectLst/>
                <a:latin typeface="+mn-lt"/>
                <a:ea typeface="+mn-ea"/>
                <a:cs typeface="+mn-cs"/>
              </a:rPr>
              <a:t> (MLT) are an important part of the health care team, processing and testing patient samples to detect the presence of diseases.</a:t>
            </a:r>
            <a:endParaRPr lang="en-US" dirty="0" smtClean="0">
              <a:effectLst/>
            </a:endParaRPr>
          </a:p>
          <a:p>
            <a:r>
              <a:rPr lang="en-US" dirty="0" smtClean="0"/>
              <a:t>The medical laboratory technician is an important part of the health care team. They perform diagnostic testing that helps the physician determine the absence, presence, extent, or cause of disease. The program provides basic instruction in all areas of the clinical laboratory as well as additional experience and instruction in hospital and clinic laboratories.</a:t>
            </a:r>
          </a:p>
          <a:p>
            <a:endParaRPr lang="en-US" dirty="0" smtClean="0"/>
          </a:p>
          <a:p>
            <a:r>
              <a:rPr lang="en-US" b="1" dirty="0" smtClean="0"/>
              <a:t>Medical Laboratory Technician graduates are prepared to:</a:t>
            </a:r>
            <a:endParaRPr lang="en-US" dirty="0" smtClean="0"/>
          </a:p>
          <a:p>
            <a:r>
              <a:rPr lang="en-US" dirty="0" smtClean="0"/>
              <a:t>Comprehend the technical and procedural aspects of laboratory tests in the clinical areas of Blood Bank, Chemistry, Hematology, Immunology, Microbiology, Urinalysis and Other Body Fluids, and Laboratory Operations.</a:t>
            </a:r>
          </a:p>
          <a:p>
            <a:r>
              <a:rPr lang="en-US" dirty="0" smtClean="0"/>
              <a:t>Collect, process, and analyze biological specimens and other substances.</a:t>
            </a:r>
          </a:p>
          <a:p>
            <a:r>
              <a:rPr lang="en-US" dirty="0" smtClean="0"/>
              <a:t>Apply problem solving and troubleshooting techniques.</a:t>
            </a:r>
          </a:p>
          <a:p>
            <a:r>
              <a:rPr lang="en-US" dirty="0" smtClean="0"/>
              <a:t>Correlate laboratory results to diagnosis and treatment in the clinical areas of Blood Bank, Chemistry, Hematology, Immunology, Microbiology, Urinalysis and Other Body Fluids.</a:t>
            </a:r>
          </a:p>
          <a:p>
            <a:r>
              <a:rPr lang="en-US" dirty="0" smtClean="0"/>
              <a:t>Demonstrate professional and ethical conduct in all forms of communication.</a:t>
            </a:r>
          </a:p>
          <a:p>
            <a:r>
              <a:rPr lang="en-US" dirty="0" smtClean="0"/>
              <a:t>Evaluate principles and practices of quality management.</a:t>
            </a:r>
          </a:p>
          <a:p>
            <a:r>
              <a:rPr lang="en-US" dirty="0" smtClean="0"/>
              <a:t>Understand the significance of continued professional development.</a:t>
            </a:r>
          </a:p>
          <a:p>
            <a:endParaRPr lang="en-US" dirty="0"/>
          </a:p>
        </p:txBody>
      </p:sp>
      <p:sp>
        <p:nvSpPr>
          <p:cNvPr id="4" name="Slide Number Placeholder 3"/>
          <p:cNvSpPr>
            <a:spLocks noGrp="1"/>
          </p:cNvSpPr>
          <p:nvPr>
            <p:ph type="sldNum" sz="quarter" idx="10"/>
          </p:nvPr>
        </p:nvSpPr>
        <p:spPr/>
        <p:txBody>
          <a:bodyPr/>
          <a:lstStyle/>
          <a:p>
            <a:fld id="{163C26B7-D274-439B-A70B-ADCA70DDDCAE}" type="slidenum">
              <a:rPr lang="en-US" smtClean="0"/>
              <a:pPr/>
              <a:t>3</a:t>
            </a:fld>
            <a:endParaRPr lang="en-US" dirty="0"/>
          </a:p>
        </p:txBody>
      </p:sp>
    </p:spTree>
    <p:extLst>
      <p:ext uri="{BB962C8B-B14F-4D97-AF65-F5344CB8AC3E}">
        <p14:creationId xmlns:p14="http://schemas.microsoft.com/office/powerpoint/2010/main" val="27934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type of facility and physician determines the kinds of duties.  The range of duties is determined by state law. </a:t>
            </a:r>
            <a:r>
              <a:rPr lang="en-US" sz="1200" b="1" kern="1200" dirty="0" smtClean="0">
                <a:solidFill>
                  <a:schemeClr val="tx1"/>
                </a:solidFill>
                <a:effectLst/>
                <a:latin typeface="+mn-lt"/>
                <a:ea typeface="+mn-ea"/>
                <a:cs typeface="+mn-cs"/>
              </a:rPr>
              <a:t>Medical assistants</a:t>
            </a:r>
            <a:r>
              <a:rPr lang="en-US" sz="1200" kern="1200" dirty="0" smtClean="0">
                <a:solidFill>
                  <a:schemeClr val="tx1"/>
                </a:solidFill>
                <a:effectLst/>
                <a:latin typeface="+mn-lt"/>
                <a:ea typeface="+mn-ea"/>
                <a:cs typeface="+mn-cs"/>
              </a:rPr>
              <a:t> perform administrative and clinical procedures</a:t>
            </a:r>
            <a:endParaRPr lang="en-US" dirty="0" smtClean="0"/>
          </a:p>
          <a:p>
            <a:endParaRPr lang="en-US" dirty="0" smtClean="0"/>
          </a:p>
          <a:p>
            <a:r>
              <a:rPr lang="en-US" sz="1200" kern="1200" dirty="0" smtClean="0">
                <a:solidFill>
                  <a:schemeClr val="tx1"/>
                </a:solidFill>
                <a:effectLst/>
                <a:latin typeface="+mn-lt"/>
                <a:ea typeface="+mn-ea"/>
                <a:cs typeface="+mn-cs"/>
              </a:rPr>
              <a:t>Administrative and business skills </a:t>
            </a:r>
          </a:p>
          <a:p>
            <a:r>
              <a:rPr lang="en-US" sz="1200" kern="1200" dirty="0" smtClean="0">
                <a:solidFill>
                  <a:schemeClr val="tx1"/>
                </a:solidFill>
                <a:effectLst/>
                <a:latin typeface="+mn-lt"/>
                <a:ea typeface="+mn-ea"/>
                <a:cs typeface="+mn-cs"/>
              </a:rPr>
              <a:t>Scheduling and receiving patients</a:t>
            </a:r>
          </a:p>
          <a:p>
            <a:r>
              <a:rPr lang="en-US" sz="1200" kern="1200" dirty="0" smtClean="0">
                <a:solidFill>
                  <a:schemeClr val="tx1"/>
                </a:solidFill>
                <a:effectLst/>
                <a:latin typeface="+mn-lt"/>
                <a:ea typeface="+mn-ea"/>
                <a:cs typeface="+mn-cs"/>
              </a:rPr>
              <a:t>Maintaining medical records</a:t>
            </a:r>
          </a:p>
          <a:p>
            <a:r>
              <a:rPr lang="en-US" sz="1200" kern="1200" dirty="0" smtClean="0">
                <a:solidFill>
                  <a:schemeClr val="tx1"/>
                </a:solidFill>
                <a:effectLst/>
                <a:latin typeface="+mn-lt"/>
                <a:ea typeface="+mn-ea"/>
                <a:cs typeface="+mn-cs"/>
              </a:rPr>
              <a:t>Correspondence</a:t>
            </a:r>
          </a:p>
          <a:p>
            <a:r>
              <a:rPr lang="en-US" sz="1200" kern="1200" dirty="0" smtClean="0">
                <a:solidFill>
                  <a:schemeClr val="tx1"/>
                </a:solidFill>
                <a:effectLst/>
                <a:latin typeface="+mn-lt"/>
                <a:ea typeface="+mn-ea"/>
                <a:cs typeface="+mn-cs"/>
              </a:rPr>
              <a:t>Insurance materials</a:t>
            </a:r>
          </a:p>
          <a:p>
            <a:r>
              <a:rPr lang="en-US" sz="1200" kern="1200" dirty="0" smtClean="0">
                <a:solidFill>
                  <a:schemeClr val="tx1"/>
                </a:solidFill>
                <a:effectLst/>
                <a:latin typeface="+mn-lt"/>
                <a:ea typeface="+mn-ea"/>
                <a:cs typeface="+mn-cs"/>
              </a:rPr>
              <a:t>Computer use </a:t>
            </a:r>
          </a:p>
          <a:p>
            <a:r>
              <a:rPr lang="en-US" sz="1200" kern="1200" dirty="0" smtClean="0">
                <a:solidFill>
                  <a:schemeClr val="tx1"/>
                </a:solidFill>
                <a:effectLst/>
                <a:latin typeface="+mn-lt"/>
                <a:ea typeface="+mn-ea"/>
                <a:cs typeface="+mn-cs"/>
              </a:rPr>
              <a:t>Clinical and medical skills</a:t>
            </a:r>
          </a:p>
          <a:p>
            <a:r>
              <a:rPr lang="en-US" sz="1200" kern="1200" dirty="0" smtClean="0">
                <a:solidFill>
                  <a:schemeClr val="tx1"/>
                </a:solidFill>
                <a:effectLst/>
                <a:latin typeface="+mn-lt"/>
                <a:ea typeface="+mn-ea"/>
                <a:cs typeface="+mn-cs"/>
              </a:rPr>
              <a:t>Assisting with examinations</a:t>
            </a:r>
          </a:p>
          <a:p>
            <a:r>
              <a:rPr lang="en-US" sz="1200" kern="1200" dirty="0" smtClean="0">
                <a:solidFill>
                  <a:schemeClr val="tx1"/>
                </a:solidFill>
                <a:effectLst/>
                <a:latin typeface="+mn-lt"/>
                <a:ea typeface="+mn-ea"/>
                <a:cs typeface="+mn-cs"/>
              </a:rPr>
              <a:t>Treatments and minor surgery</a:t>
            </a:r>
          </a:p>
          <a:p>
            <a:r>
              <a:rPr lang="en-US" sz="1200" kern="1200" dirty="0" smtClean="0">
                <a:solidFill>
                  <a:schemeClr val="tx1"/>
                </a:solidFill>
                <a:effectLst/>
                <a:latin typeface="+mn-lt"/>
                <a:ea typeface="+mn-ea"/>
                <a:cs typeface="+mn-cs"/>
              </a:rPr>
              <a:t>Office testing and laboratory procedures</a:t>
            </a:r>
          </a:p>
          <a:p>
            <a:r>
              <a:rPr lang="en-US" sz="1200" kern="1200" dirty="0" smtClean="0">
                <a:solidFill>
                  <a:schemeClr val="tx1"/>
                </a:solidFill>
                <a:effectLst/>
                <a:latin typeface="+mn-lt"/>
                <a:ea typeface="+mn-ea"/>
                <a:cs typeface="+mn-cs"/>
              </a:rPr>
              <a:t>Preparing and maintaining examination and treatment rooms</a:t>
            </a:r>
          </a:p>
          <a:p>
            <a:r>
              <a:rPr lang="en-US" sz="1200" kern="1200" dirty="0" smtClean="0">
                <a:solidFill>
                  <a:schemeClr val="tx1"/>
                </a:solidFill>
                <a:effectLst/>
                <a:latin typeface="+mn-lt"/>
                <a:ea typeface="+mn-ea"/>
                <a:cs typeface="+mn-cs"/>
              </a:rPr>
              <a:t>Sterilizing and caring for instruments and equipment</a:t>
            </a:r>
          </a:p>
          <a:p>
            <a:endParaRPr lang="en-US" dirty="0" smtClean="0"/>
          </a:p>
          <a:p>
            <a:endParaRPr lang="en-US" baseline="0" dirty="0" smtClean="0"/>
          </a:p>
          <a:p>
            <a:r>
              <a:rPr lang="en-US" baseline="0" dirty="0" smtClean="0"/>
              <a:t>Associate degree</a:t>
            </a:r>
            <a:endParaRPr lang="en-US" dirty="0"/>
          </a:p>
        </p:txBody>
      </p:sp>
      <p:sp>
        <p:nvSpPr>
          <p:cNvPr id="4" name="Slide Number Placeholder 3"/>
          <p:cNvSpPr>
            <a:spLocks noGrp="1"/>
          </p:cNvSpPr>
          <p:nvPr>
            <p:ph type="sldNum" sz="quarter" idx="10"/>
          </p:nvPr>
        </p:nvSpPr>
        <p:spPr/>
        <p:txBody>
          <a:bodyPr/>
          <a:lstStyle/>
          <a:p>
            <a:fld id="{163C26B7-D274-439B-A70B-ADCA70DDDCA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C26B7-D274-439B-A70B-ADCA70DDDCAE}" type="slidenum">
              <a:rPr lang="en-US" smtClean="0"/>
              <a:pPr/>
              <a:t>5</a:t>
            </a:fld>
            <a:endParaRPr lang="en-US" dirty="0"/>
          </a:p>
        </p:txBody>
      </p:sp>
    </p:spTree>
    <p:extLst>
      <p:ext uri="{BB962C8B-B14F-4D97-AF65-F5344CB8AC3E}">
        <p14:creationId xmlns:p14="http://schemas.microsoft.com/office/powerpoint/2010/main" val="418070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C26B7-D274-439B-A70B-ADCA70DDDCAE}" type="slidenum">
              <a:rPr lang="en-US" smtClean="0"/>
              <a:pPr/>
              <a:t>6</a:t>
            </a:fld>
            <a:endParaRPr lang="en-US" dirty="0"/>
          </a:p>
        </p:txBody>
      </p:sp>
    </p:spTree>
    <p:extLst>
      <p:ext uri="{BB962C8B-B14F-4D97-AF65-F5344CB8AC3E}">
        <p14:creationId xmlns:p14="http://schemas.microsoft.com/office/powerpoint/2010/main" val="265943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C26B7-D274-439B-A70B-ADCA70DDDCAE}" type="slidenum">
              <a:rPr lang="en-US" smtClean="0"/>
              <a:pPr/>
              <a:t>7</a:t>
            </a:fld>
            <a:endParaRPr lang="en-US" dirty="0"/>
          </a:p>
        </p:txBody>
      </p:sp>
    </p:spTree>
    <p:extLst>
      <p:ext uri="{BB962C8B-B14F-4D97-AF65-F5344CB8AC3E}">
        <p14:creationId xmlns:p14="http://schemas.microsoft.com/office/powerpoint/2010/main" val="243134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C26B7-D274-439B-A70B-ADCA70DDDCAE}" type="slidenum">
              <a:rPr lang="en-US" smtClean="0"/>
              <a:pPr/>
              <a:t>8</a:t>
            </a:fld>
            <a:endParaRPr lang="en-US" dirty="0"/>
          </a:p>
        </p:txBody>
      </p:sp>
    </p:spTree>
    <p:extLst>
      <p:ext uri="{BB962C8B-B14F-4D97-AF65-F5344CB8AC3E}">
        <p14:creationId xmlns:p14="http://schemas.microsoft.com/office/powerpoint/2010/main" val="4084139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C26B7-D274-439B-A70B-ADCA70DDDCAE}" type="slidenum">
              <a:rPr lang="en-US" smtClean="0"/>
              <a:pPr/>
              <a:t>9</a:t>
            </a:fld>
            <a:endParaRPr lang="en-US" dirty="0"/>
          </a:p>
        </p:txBody>
      </p:sp>
    </p:spTree>
    <p:extLst>
      <p:ext uri="{BB962C8B-B14F-4D97-AF65-F5344CB8AC3E}">
        <p14:creationId xmlns:p14="http://schemas.microsoft.com/office/powerpoint/2010/main" val="21098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54FB4BB-CB43-48C1-A713-31B5790E98C1}" type="datetimeFigureOut">
              <a:rPr lang="en-US" smtClean="0"/>
              <a:pPr/>
              <a:t>10/15/12</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FB4BB-CB43-48C1-A713-31B5790E98C1}" type="datetimeFigureOut">
              <a:rPr lang="en-US" smtClean="0"/>
              <a:pPr/>
              <a:t>10/15/12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129016" y="5734050"/>
            <a:ext cx="609600" cy="521208"/>
          </a:xfrm>
          <a:prstGeom prst="rect">
            <a:avLst/>
          </a:prstGeom>
        </p:spPr>
        <p:txBody>
          <a:bodyPr/>
          <a:lstStyle/>
          <a:p>
            <a:fld id="{57454E89-8D9D-4447-A417-778D1381043E}" type="slidenum">
              <a:rPr lang="en-US" smtClean="0"/>
              <a:pPr/>
              <a:t>‹#›</a:t>
            </a:fld>
            <a:endParaRPr lang="en-US" dirty="0"/>
          </a:p>
        </p:txBody>
      </p:sp>
    </p:spTree>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FB4BB-CB43-48C1-A713-31B5790E98C1}" type="datetimeFigureOut">
              <a:rPr lang="en-US" smtClean="0"/>
              <a:pPr/>
              <a:t>10/15/12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129016" y="5734050"/>
            <a:ext cx="609600" cy="521208"/>
          </a:xfrm>
          <a:prstGeom prst="rect">
            <a:avLst/>
          </a:prstGeom>
        </p:spPr>
        <p:txBody>
          <a:bodyPr/>
          <a:lstStyle/>
          <a:p>
            <a:fld id="{57454E89-8D9D-4447-A417-778D1381043E}" type="slidenum">
              <a:rPr lang="en-US" smtClean="0"/>
              <a:pPr/>
              <a:t>‹#›</a:t>
            </a:fld>
            <a:endParaRPr lang="en-US" dirty="0"/>
          </a:p>
        </p:txBody>
      </p:sp>
    </p:spTree>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4CA9F98C-C1F1-4F38-B60E-60A58BB25F30}" type="datetimeFigureOut">
              <a:rPr lang="en-US" smtClean="0">
                <a:solidFill>
                  <a:srgbClr val="575F6D"/>
                </a:solidFill>
              </a:rPr>
              <a:pPr>
                <a:defRPr/>
              </a:pPr>
              <a:t>10/15/12</a:t>
            </a:fld>
            <a:endParaRPr lang="en-US" dirty="0">
              <a:solidFill>
                <a:srgbClr val="575F6D"/>
              </a:solidFill>
            </a:endParaRPr>
          </a:p>
        </p:txBody>
      </p:sp>
      <p:sp>
        <p:nvSpPr>
          <p:cNvPr id="9" name="Slide Number Placeholder 8"/>
          <p:cNvSpPr>
            <a:spLocks noGrp="1"/>
          </p:cNvSpPr>
          <p:nvPr>
            <p:ph type="sldNum" sz="quarter" idx="15"/>
          </p:nvPr>
        </p:nvSpPr>
        <p:spPr/>
        <p:txBody>
          <a:bodyPr rtlCol="0"/>
          <a:lstStyle/>
          <a:p>
            <a:pPr>
              <a:defRPr/>
            </a:pPr>
            <a:fld id="{38E59FFB-6C77-40D9-B9A1-BEA2B86A2DED}"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575F6D"/>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3CB9C36-663B-4D0D-8607-A4C4A1D6816C}" type="datetimeFigureOut">
              <a:rPr lang="en-US" smtClean="0"/>
              <a:pPr/>
              <a:t>10/15/12</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B9C36-663B-4D0D-8607-A4C4A1D6816C}" type="datetimeFigureOut">
              <a:rPr lang="en-US" smtClean="0"/>
              <a:pPr/>
              <a:t>10/15/12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DC2D20-96D5-4C37-8346-3ED4F83B390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3CB9C36-663B-4D0D-8607-A4C4A1D6816C}" type="datetimeFigureOut">
              <a:rPr lang="en-US" smtClean="0"/>
              <a:pPr/>
              <a:t>10/15/12</a:t>
            </a:fld>
            <a:endParaRPr lang="en-US" dirty="0"/>
          </a:p>
        </p:txBody>
      </p:sp>
      <p:sp>
        <p:nvSpPr>
          <p:cNvPr id="7" name="Slide Number Placeholder 6"/>
          <p:cNvSpPr>
            <a:spLocks noGrp="1"/>
          </p:cNvSpPr>
          <p:nvPr>
            <p:ph type="sldNum" sz="quarter" idx="11"/>
          </p:nvPr>
        </p:nvSpPr>
        <p:spPr/>
        <p:txBody>
          <a:bodyPr rtlCol="0"/>
          <a:lstStyle/>
          <a:p>
            <a:fld id="{96DC2D20-96D5-4C37-8346-3ED4F83B3901}"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rot="5400000">
            <a:off x="7589520" y="1081851"/>
            <a:ext cx="2011680" cy="384048"/>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rot="5400000">
            <a:off x="6990186" y="3737240"/>
            <a:ext cx="3200400" cy="36576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E73FAA-5376-43FD-AE5C-0A397E68D5FD}" type="slidenum">
              <a:rPr lang="en-US"/>
              <a:pPr>
                <a:defRPr/>
              </a:pPr>
              <a:t>‹#›</a:t>
            </a:fld>
            <a:endParaRPr lang="en-US" dirty="0"/>
          </a:p>
        </p:txBody>
      </p:sp>
    </p:spTree>
    <p:extLst>
      <p:ext uri="{BB962C8B-B14F-4D97-AF65-F5344CB8AC3E}">
        <p14:creationId xmlns:p14="http://schemas.microsoft.com/office/powerpoint/2010/main" val="374602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54FB4BB-CB43-48C1-A713-31B5790E98C1}" type="datetimeFigureOut">
              <a:rPr lang="en-US" smtClean="0"/>
              <a:pPr/>
              <a:t>10/15/12</a:t>
            </a:fld>
            <a:endParaRPr lang="en-US" dirty="0"/>
          </a:p>
        </p:txBody>
      </p:sp>
      <p:sp>
        <p:nvSpPr>
          <p:cNvPr id="9" name="Slide Number Placeholder 8"/>
          <p:cNvSpPr>
            <a:spLocks noGrp="1"/>
          </p:cNvSpPr>
          <p:nvPr>
            <p:ph type="sldNum" sz="quarter" idx="15"/>
          </p:nvPr>
        </p:nvSpPr>
        <p:spPr>
          <a:xfrm>
            <a:off x="8129016" y="5734050"/>
            <a:ext cx="609600" cy="521208"/>
          </a:xfrm>
          <a:prstGeom prst="rect">
            <a:avLst/>
          </a:prstGeom>
        </p:spPr>
        <p:txBody>
          <a:bodyPr rtlCol="0"/>
          <a:lstStyle/>
          <a:p>
            <a:fld id="{57454E89-8D9D-4447-A417-778D1381043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54FB4BB-CB43-48C1-A713-31B5790E98C1}" type="datetimeFigureOut">
              <a:rPr lang="en-US" smtClean="0"/>
              <a:pPr/>
              <a:t>10/15/12</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a:prstGeom prst="rect">
            <a:avLst/>
          </a:prstGeom>
        </p:spPr>
        <p:txBody>
          <a:bodyPr/>
          <a:lstStyle/>
          <a:p>
            <a:fld id="{57454E89-8D9D-4447-A417-778D1381043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4FB4BB-CB43-48C1-A713-31B5790E98C1}" type="datetimeFigureOut">
              <a:rPr lang="en-US" smtClean="0"/>
              <a:pPr/>
              <a:t>10/15/12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29016" y="5734050"/>
            <a:ext cx="609600" cy="521208"/>
          </a:xfrm>
          <a:prstGeom prst="rect">
            <a:avLst/>
          </a:prstGeom>
        </p:spPr>
        <p:txBody>
          <a:bodyPr/>
          <a:lstStyle/>
          <a:p>
            <a:fld id="{57454E89-8D9D-4447-A417-778D1381043E}"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54FB4BB-CB43-48C1-A713-31B5790E98C1}" type="datetimeFigureOut">
              <a:rPr lang="en-US" smtClean="0"/>
              <a:pPr/>
              <a:t>10/15/12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129016" y="5734050"/>
            <a:ext cx="609600" cy="521208"/>
          </a:xfrm>
          <a:prstGeom prst="rect">
            <a:avLst/>
          </a:prstGeom>
        </p:spPr>
        <p:txBody>
          <a:bodyPr/>
          <a:lstStyle/>
          <a:p>
            <a:fld id="{57454E89-8D9D-4447-A417-778D1381043E}"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54FB4BB-CB43-48C1-A713-31B5790E98C1}" type="datetimeFigureOut">
              <a:rPr lang="en-US" smtClean="0"/>
              <a:pPr/>
              <a:t>10/15/12</a:t>
            </a:fld>
            <a:endParaRPr lang="en-US" dirty="0"/>
          </a:p>
        </p:txBody>
      </p:sp>
      <p:sp>
        <p:nvSpPr>
          <p:cNvPr id="7" name="Slide Number Placeholder 6"/>
          <p:cNvSpPr>
            <a:spLocks noGrp="1"/>
          </p:cNvSpPr>
          <p:nvPr>
            <p:ph type="sldNum" sz="quarter" idx="11"/>
          </p:nvPr>
        </p:nvSpPr>
        <p:spPr>
          <a:xfrm>
            <a:off x="8129016" y="5734050"/>
            <a:ext cx="609600" cy="521208"/>
          </a:xfrm>
          <a:prstGeom prst="rect">
            <a:avLst/>
          </a:prstGeom>
        </p:spPr>
        <p:txBody>
          <a:bodyPr rtlCol="0"/>
          <a:lstStyle/>
          <a:p>
            <a:fld id="{57454E89-8D9D-4447-A417-778D1381043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FB4BB-CB43-48C1-A713-31B5790E98C1}" type="datetimeFigureOut">
              <a:rPr lang="en-US" smtClean="0"/>
              <a:pPr/>
              <a:t>10/15/12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57454E89-8D9D-4447-A417-778D1381043E}" type="slidenum">
              <a:rPr lang="en-US" smtClean="0"/>
              <a:pPr/>
              <a:t>‹#›</a:t>
            </a:fld>
            <a:endParaRPr lang="en-US" dirty="0"/>
          </a:p>
        </p:txBody>
      </p:sp>
    </p:spTree>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54FB4BB-CB43-48C1-A713-31B5790E98C1}" type="datetimeFigureOut">
              <a:rPr lang="en-US" smtClean="0"/>
              <a:pPr/>
              <a:t>10/15/12</a:t>
            </a:fld>
            <a:endParaRPr lang="en-US" dirty="0"/>
          </a:p>
        </p:txBody>
      </p:sp>
      <p:sp>
        <p:nvSpPr>
          <p:cNvPr id="22" name="Slide Number Placeholder 21"/>
          <p:cNvSpPr>
            <a:spLocks noGrp="1"/>
          </p:cNvSpPr>
          <p:nvPr>
            <p:ph type="sldNum" sz="quarter" idx="15"/>
          </p:nvPr>
        </p:nvSpPr>
        <p:spPr>
          <a:xfrm>
            <a:off x="8129016" y="5734050"/>
            <a:ext cx="609600" cy="521208"/>
          </a:xfrm>
          <a:prstGeom prst="rect">
            <a:avLst/>
          </a:prstGeom>
        </p:spPr>
        <p:txBody>
          <a:bodyPr rtlCol="0"/>
          <a:lstStyle/>
          <a:p>
            <a:fld id="{57454E89-8D9D-4447-A417-778D1381043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54FB4BB-CB43-48C1-A713-31B5790E98C1}" type="datetimeFigureOut">
              <a:rPr lang="en-US" smtClean="0"/>
              <a:pPr/>
              <a:t>10/15/12</a:t>
            </a:fld>
            <a:endParaRPr lang="en-US" dirty="0"/>
          </a:p>
        </p:txBody>
      </p:sp>
      <p:sp>
        <p:nvSpPr>
          <p:cNvPr id="18" name="Slide Number Placeholder 17"/>
          <p:cNvSpPr>
            <a:spLocks noGrp="1"/>
          </p:cNvSpPr>
          <p:nvPr>
            <p:ph type="sldNum" sz="quarter" idx="11"/>
          </p:nvPr>
        </p:nvSpPr>
        <p:spPr>
          <a:xfrm>
            <a:off x="8129016" y="5734050"/>
            <a:ext cx="609600" cy="521208"/>
          </a:xfrm>
          <a:prstGeom prst="rect">
            <a:avLst/>
          </a:prstGeom>
        </p:spPr>
        <p:txBody>
          <a:bodyPr rtlCol="0"/>
          <a:lstStyle/>
          <a:p>
            <a:fld id="{57454E89-8D9D-4447-A417-778D1381043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 Id="rId7"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54FB4BB-CB43-48C1-A713-31B5790E98C1}" type="datetimeFigureOut">
              <a:rPr lang="en-US" smtClean="0"/>
              <a:pPr/>
              <a:t>10/15/12</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push dir="u"/>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fld id="{89F1F2C5-04C1-4BD2-9F81-D464842848A5}" type="datetimeFigureOut">
              <a:rPr lang="en-US" smtClean="0">
                <a:solidFill>
                  <a:srgbClr val="575F6D"/>
                </a:solidFill>
                <a:latin typeface="Arial" charset="0"/>
              </a:rPr>
              <a:pPr fontAlgn="base">
                <a:spcBef>
                  <a:spcPct val="0"/>
                </a:spcBef>
                <a:spcAft>
                  <a:spcPct val="0"/>
                </a:spcAft>
                <a:defRPr/>
              </a:pPr>
              <a:t>10/15/12</a:t>
            </a:fld>
            <a:endParaRPr lang="en-US" dirty="0">
              <a:solidFill>
                <a:srgbClr val="575F6D"/>
              </a:solidFill>
              <a:latin typeface="Arial" charset="0"/>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dirty="0">
              <a:solidFill>
                <a:srgbClr val="575F6D"/>
              </a:solidFill>
              <a:latin typeface="Arial" charset="0"/>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A390E637-EDDE-4F0F-AB31-B4072188F734}" type="slidenum">
              <a:rPr lang="en-US" smtClean="0">
                <a:latin typeface="Arial" charset="0"/>
              </a:rPr>
              <a:pPr fontAlgn="base">
                <a:spcBef>
                  <a:spcPct val="0"/>
                </a:spcBef>
                <a:spcAft>
                  <a:spcPct val="0"/>
                </a:spcAft>
                <a:defRPr/>
              </a:pPr>
              <a:t>‹#›</a:t>
            </a:fld>
            <a:endParaRPr lang="en-US" dirty="0">
              <a:latin typeface="Arial"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00200"/>
            <a:ext cx="6172200" cy="2362200"/>
          </a:xfrm>
        </p:spPr>
        <p:txBody>
          <a:bodyPr>
            <a:noAutofit/>
          </a:bodyPr>
          <a:lstStyle/>
          <a:p>
            <a:pPr algn="ctr"/>
            <a:r>
              <a:rPr lang="en-US" sz="5400" dirty="0" smtClean="0">
                <a:solidFill>
                  <a:schemeClr val="tx1">
                    <a:lumMod val="75000"/>
                    <a:lumOff val="25000"/>
                  </a:schemeClr>
                </a:solidFill>
                <a:latin typeface="Arial"/>
                <a:cs typeface="Arial"/>
              </a:rPr>
              <a:t>Health Care</a:t>
            </a:r>
            <a:br>
              <a:rPr lang="en-US" sz="5400" dirty="0" smtClean="0">
                <a:solidFill>
                  <a:schemeClr val="tx1">
                    <a:lumMod val="75000"/>
                    <a:lumOff val="25000"/>
                  </a:schemeClr>
                </a:solidFill>
                <a:latin typeface="Arial"/>
                <a:cs typeface="Arial"/>
              </a:rPr>
            </a:br>
            <a:r>
              <a:rPr lang="en-US" sz="5400" dirty="0" smtClean="0">
                <a:solidFill>
                  <a:schemeClr val="tx1">
                    <a:lumMod val="75000"/>
                    <a:lumOff val="25000"/>
                  </a:schemeClr>
                </a:solidFill>
                <a:latin typeface="Arial"/>
                <a:cs typeface="Arial"/>
              </a:rPr>
              <a:t>Support Careers</a:t>
            </a:r>
            <a:endParaRPr lang="en-US" sz="5400" dirty="0">
              <a:solidFill>
                <a:schemeClr val="tx1">
                  <a:lumMod val="75000"/>
                  <a:lumOff val="25000"/>
                </a:schemeClr>
              </a:solidFill>
              <a:latin typeface="Arial"/>
              <a:cs typeface="Arial"/>
            </a:endParaRPr>
          </a:p>
        </p:txBody>
      </p:sp>
      <p:pic>
        <p:nvPicPr>
          <p:cNvPr id="3" name="Picture 2" descr="HELP-Logo.png"/>
          <p:cNvPicPr>
            <a:picLocks noChangeAspect="1"/>
          </p:cNvPicPr>
          <p:nvPr/>
        </p:nvPicPr>
        <p:blipFill>
          <a:blip r:embed="rId3"/>
          <a:stretch>
            <a:fillRect/>
          </a:stretch>
        </p:blipFill>
        <p:spPr>
          <a:xfrm>
            <a:off x="3581400" y="304800"/>
            <a:ext cx="1828800" cy="1325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rmAutofit/>
          </a:bodyPr>
          <a:lstStyle/>
          <a:p>
            <a:pPr fontAlgn="auto">
              <a:spcAft>
                <a:spcPts val="0"/>
              </a:spcAft>
              <a:defRPr/>
            </a:pPr>
            <a:r>
              <a:rPr lang="en-US" dirty="0" smtClean="0">
                <a:latin typeface="Arial"/>
                <a:cs typeface="Arial"/>
              </a:rPr>
              <a:t>LAWS THAT GOVERN MEDICATION</a:t>
            </a:r>
            <a:endParaRPr lang="en-US" dirty="0">
              <a:latin typeface="Arial"/>
              <a:cs typeface="Arial"/>
            </a:endParaRPr>
          </a:p>
        </p:txBody>
      </p:sp>
      <p:sp>
        <p:nvSpPr>
          <p:cNvPr id="25603" name="Rectangle 2"/>
          <p:cNvSpPr>
            <a:spLocks noChangeArrowheads="1"/>
          </p:cNvSpPr>
          <p:nvPr/>
        </p:nvSpPr>
        <p:spPr bwMode="auto">
          <a:xfrm>
            <a:off x="381000" y="1676401"/>
            <a:ext cx="8458200" cy="3908762"/>
          </a:xfrm>
          <a:prstGeom prst="rect">
            <a:avLst/>
          </a:prstGeom>
          <a:noFill/>
          <a:ln w="9525">
            <a:noFill/>
            <a:miter lim="800000"/>
            <a:headEnd/>
            <a:tailEnd/>
          </a:ln>
        </p:spPr>
        <p:txBody>
          <a:bodyPr>
            <a:spAutoFit/>
          </a:bodyPr>
          <a:lstStyle/>
          <a:p>
            <a:pPr indent="457200"/>
            <a:endParaRPr lang="en-US" sz="2800" b="1" dirty="0" smtClean="0">
              <a:solidFill>
                <a:srgbClr val="595959"/>
              </a:solidFill>
              <a:latin typeface="Arial"/>
              <a:cs typeface="Arial"/>
            </a:endParaRPr>
          </a:p>
          <a:p>
            <a:pPr indent="457200"/>
            <a:r>
              <a:rPr lang="en-US" sz="2800" b="1" dirty="0" smtClean="0">
                <a:solidFill>
                  <a:srgbClr val="595959"/>
                </a:solidFill>
                <a:latin typeface="Arial"/>
                <a:cs typeface="Arial"/>
              </a:rPr>
              <a:t>To </a:t>
            </a:r>
            <a:r>
              <a:rPr lang="en-US" sz="2800" b="1" dirty="0">
                <a:solidFill>
                  <a:srgbClr val="595959"/>
                </a:solidFill>
                <a:latin typeface="Arial"/>
                <a:cs typeface="Arial"/>
              </a:rPr>
              <a:t>become a Medication Aide, you must:</a:t>
            </a:r>
          </a:p>
          <a:p>
            <a:pPr indent="457200"/>
            <a:r>
              <a:rPr lang="en-US" sz="2800" dirty="0">
                <a:solidFill>
                  <a:srgbClr val="595959"/>
                </a:solidFill>
                <a:latin typeface="Arial"/>
                <a:cs typeface="Arial"/>
              </a:rPr>
              <a:t>	</a:t>
            </a:r>
            <a:r>
              <a:rPr lang="en-US" sz="2800" dirty="0" smtClean="0">
                <a:solidFill>
                  <a:srgbClr val="595959"/>
                </a:solidFill>
                <a:latin typeface="Arial"/>
                <a:cs typeface="Arial"/>
              </a:rPr>
              <a:t>1.</a:t>
            </a:r>
            <a:r>
              <a:rPr lang="en-US" sz="2800" dirty="0">
                <a:solidFill>
                  <a:srgbClr val="595959"/>
                </a:solidFill>
                <a:latin typeface="Arial"/>
                <a:cs typeface="Arial"/>
              </a:rPr>
              <a:t> </a:t>
            </a:r>
            <a:r>
              <a:rPr lang="en-US" sz="2800" dirty="0" smtClean="0">
                <a:solidFill>
                  <a:srgbClr val="595959"/>
                </a:solidFill>
                <a:latin typeface="Arial"/>
                <a:cs typeface="Arial"/>
              </a:rPr>
              <a:t>  Meet the requirements for competency 	in accordance with 172 NAC 63-004 		during the six months preceding the 		period for which the requested 			registration will be effective.</a:t>
            </a:r>
            <a:endParaRPr lang="en-US" sz="2400" dirty="0" smtClean="0">
              <a:solidFill>
                <a:srgbClr val="595959"/>
              </a:solidFill>
              <a:latin typeface="Arial"/>
              <a:cs typeface="Arial"/>
            </a:endParaRPr>
          </a:p>
          <a:p>
            <a:pPr indent="457200"/>
            <a:r>
              <a:rPr lang="en-US" sz="2800" dirty="0">
                <a:solidFill>
                  <a:srgbClr val="595959"/>
                </a:solidFill>
                <a:latin typeface="Arial"/>
                <a:cs typeface="Arial"/>
              </a:rPr>
              <a:t>	</a:t>
            </a:r>
            <a:endParaRPr lang="en-US" sz="2800" dirty="0" smtClean="0">
              <a:solidFill>
                <a:srgbClr val="595959"/>
              </a:solidFill>
              <a:latin typeface="Arial"/>
              <a:cs typeface="Arial"/>
            </a:endParaRPr>
          </a:p>
          <a:p>
            <a:pPr indent="457200"/>
            <a:endParaRPr lang="en-US" sz="2400" dirty="0">
              <a:solidFill>
                <a:srgbClr val="595959"/>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153400" cy="1096962"/>
          </a:xfrm>
        </p:spPr>
        <p:txBody>
          <a:bodyPr>
            <a:noAutofit/>
          </a:bodyPr>
          <a:lstStyle/>
          <a:p>
            <a:pPr fontAlgn="auto">
              <a:spcAft>
                <a:spcPts val="0"/>
              </a:spcAft>
              <a:defRPr/>
            </a:pPr>
            <a:r>
              <a:rPr lang="en-US" sz="3600" dirty="0" smtClean="0">
                <a:latin typeface="Arial"/>
                <a:cs typeface="Arial"/>
              </a:rPr>
              <a:t>LAWS THAT GOVERN MEDICATION</a:t>
            </a:r>
            <a:endParaRPr lang="en-US" sz="3600" dirty="0">
              <a:latin typeface="Arial"/>
              <a:cs typeface="Arial"/>
            </a:endParaRPr>
          </a:p>
        </p:txBody>
      </p:sp>
      <p:sp>
        <p:nvSpPr>
          <p:cNvPr id="26627" name="Rectangle 2"/>
          <p:cNvSpPr>
            <a:spLocks noChangeArrowheads="1"/>
          </p:cNvSpPr>
          <p:nvPr/>
        </p:nvSpPr>
        <p:spPr bwMode="auto">
          <a:xfrm>
            <a:off x="304800" y="1445598"/>
            <a:ext cx="8229600" cy="4955202"/>
          </a:xfrm>
          <a:prstGeom prst="rect">
            <a:avLst/>
          </a:prstGeom>
          <a:noFill/>
          <a:ln w="9525">
            <a:noFill/>
            <a:miter lim="800000"/>
            <a:headEnd/>
            <a:tailEnd/>
          </a:ln>
        </p:spPr>
        <p:txBody>
          <a:bodyPr wrap="square">
            <a:spAutoFit/>
          </a:bodyPr>
          <a:lstStyle/>
          <a:p>
            <a:pPr indent="457200" algn="ctr"/>
            <a:r>
              <a:rPr lang="en-US" sz="2800" b="1" u="sng" dirty="0">
                <a:solidFill>
                  <a:srgbClr val="595959"/>
                </a:solidFill>
                <a:latin typeface="Arial"/>
                <a:cs typeface="Arial"/>
              </a:rPr>
              <a:t>The </a:t>
            </a:r>
            <a:r>
              <a:rPr lang="en-US" sz="2800" b="1" u="sng" dirty="0" smtClean="0">
                <a:solidFill>
                  <a:srgbClr val="595959"/>
                </a:solidFill>
                <a:latin typeface="Arial"/>
                <a:cs typeface="Arial"/>
              </a:rPr>
              <a:t>10 </a:t>
            </a:r>
            <a:r>
              <a:rPr lang="en-US" sz="2800" b="1" u="sng" dirty="0">
                <a:solidFill>
                  <a:srgbClr val="595959"/>
                </a:solidFill>
                <a:latin typeface="Arial"/>
                <a:cs typeface="Arial"/>
              </a:rPr>
              <a:t>minimum Competencies are demonstrated in the knowledge and performance of these tasks:</a:t>
            </a:r>
            <a:r>
              <a:rPr lang="en-US" sz="2800" b="1" dirty="0">
                <a:solidFill>
                  <a:srgbClr val="595959"/>
                </a:solidFill>
                <a:latin typeface="Arial"/>
                <a:cs typeface="Arial"/>
              </a:rPr>
              <a:t>	</a:t>
            </a:r>
          </a:p>
          <a:p>
            <a:pPr indent="457200"/>
            <a:r>
              <a:rPr lang="en-US" sz="2000" dirty="0">
                <a:solidFill>
                  <a:srgbClr val="595959"/>
                </a:solidFill>
                <a:latin typeface="Arial"/>
                <a:cs typeface="Arial"/>
              </a:rPr>
              <a:t>			</a:t>
            </a:r>
            <a:endParaRPr lang="en-US" sz="2000" dirty="0" smtClean="0">
              <a:solidFill>
                <a:srgbClr val="595959"/>
              </a:solidFill>
              <a:latin typeface="Arial"/>
              <a:cs typeface="Arial"/>
            </a:endParaRPr>
          </a:p>
          <a:p>
            <a:pPr indent="457200">
              <a:buAutoNum type="arabicPeriod"/>
            </a:pPr>
            <a:r>
              <a:rPr lang="en-US" sz="2400" dirty="0" smtClean="0">
                <a:solidFill>
                  <a:srgbClr val="595959"/>
                </a:solidFill>
                <a:latin typeface="Arial"/>
                <a:cs typeface="Arial"/>
              </a:rPr>
              <a:t>Maintain </a:t>
            </a:r>
            <a:r>
              <a:rPr lang="en-US" sz="2400" dirty="0">
                <a:solidFill>
                  <a:srgbClr val="595959"/>
                </a:solidFill>
                <a:latin typeface="Arial"/>
                <a:cs typeface="Arial"/>
              </a:rPr>
              <a:t>confidentiality</a:t>
            </a:r>
            <a:endParaRPr lang="en-US" sz="2400" dirty="0" smtClean="0">
              <a:solidFill>
                <a:srgbClr val="595959"/>
              </a:solidFill>
              <a:latin typeface="Arial"/>
              <a:cs typeface="Arial"/>
            </a:endParaRPr>
          </a:p>
          <a:p>
            <a:pPr indent="457200">
              <a:buAutoNum type="arabicPeriod"/>
            </a:pPr>
            <a:r>
              <a:rPr lang="en-US" sz="2400" dirty="0" smtClean="0">
                <a:solidFill>
                  <a:srgbClr val="595959"/>
                </a:solidFill>
                <a:latin typeface="Arial"/>
                <a:cs typeface="Arial"/>
              </a:rPr>
              <a:t>Comply with a recipient’s right to refuse to take medication</a:t>
            </a:r>
          </a:p>
          <a:p>
            <a:pPr indent="457200">
              <a:buAutoNum type="arabicPeriod"/>
            </a:pPr>
            <a:r>
              <a:rPr lang="en-US" sz="2400" dirty="0" smtClean="0">
                <a:solidFill>
                  <a:srgbClr val="595959"/>
                </a:solidFill>
                <a:latin typeface="Arial"/>
                <a:cs typeface="Arial"/>
              </a:rPr>
              <a:t>Maintain hygiene and current accepted standards for infection control</a:t>
            </a:r>
          </a:p>
          <a:p>
            <a:pPr indent="457200">
              <a:buAutoNum type="arabicPeriod"/>
            </a:pPr>
            <a:r>
              <a:rPr lang="en-US" sz="2400" dirty="0" smtClean="0">
                <a:solidFill>
                  <a:srgbClr val="595959"/>
                </a:solidFill>
                <a:latin typeface="Arial"/>
                <a:cs typeface="Arial"/>
              </a:rPr>
              <a:t>Document accurately and completely </a:t>
            </a:r>
          </a:p>
          <a:p>
            <a:pPr indent="457200">
              <a:buAutoNum type="arabicPeriod"/>
            </a:pPr>
            <a:r>
              <a:rPr lang="en-US" sz="2400" dirty="0" smtClean="0">
                <a:solidFill>
                  <a:srgbClr val="595959"/>
                </a:solidFill>
                <a:latin typeface="Arial"/>
                <a:cs typeface="Arial"/>
              </a:rPr>
              <a:t>Provide meds according to “five rights”</a:t>
            </a:r>
          </a:p>
          <a:p>
            <a:pPr indent="457200"/>
            <a:r>
              <a:rPr lang="en-US" sz="2400" dirty="0" smtClean="0">
                <a:solidFill>
                  <a:srgbClr val="595959"/>
                </a:solidFill>
                <a:latin typeface="Arial"/>
                <a:cs typeface="Arial"/>
              </a:rPr>
              <a:t>		</a:t>
            </a:r>
            <a:endParaRPr lang="en-US" sz="2400" dirty="0">
              <a:solidFill>
                <a:srgbClr val="595959"/>
              </a:solidFill>
              <a:latin typeface="Arial"/>
              <a:cs typeface="Arial"/>
            </a:endParaRPr>
          </a:p>
          <a:p>
            <a:pPr indent="457200">
              <a:buFontTx/>
              <a:buAutoNum type="arabicPeriod"/>
            </a:pPr>
            <a:endParaRPr lang="en-US" sz="2000" dirty="0">
              <a:solidFill>
                <a:srgbClr val="595959"/>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304800" y="1759327"/>
            <a:ext cx="8686800" cy="4031873"/>
          </a:xfrm>
          <a:prstGeom prst="rect">
            <a:avLst/>
          </a:prstGeom>
          <a:noFill/>
          <a:ln w="9525">
            <a:noFill/>
            <a:miter lim="800000"/>
            <a:headEnd/>
            <a:tailEnd/>
          </a:ln>
        </p:spPr>
        <p:txBody>
          <a:bodyPr wrap="square">
            <a:spAutoFit/>
          </a:bodyPr>
          <a:lstStyle/>
          <a:p>
            <a:pPr indent="457200">
              <a:spcAft>
                <a:spcPts val="1200"/>
              </a:spcAft>
              <a:buAutoNum type="arabicPeriod" startAt="6"/>
            </a:pPr>
            <a:r>
              <a:rPr lang="en-US" sz="2400" dirty="0" smtClean="0">
                <a:solidFill>
                  <a:srgbClr val="595959"/>
                </a:solidFill>
                <a:latin typeface="Arial"/>
                <a:cs typeface="Arial"/>
              </a:rPr>
              <a:t>Have the ability to understand and follow instructions</a:t>
            </a:r>
          </a:p>
          <a:p>
            <a:pPr indent="457200">
              <a:spcAft>
                <a:spcPts val="1200"/>
              </a:spcAft>
              <a:buAutoNum type="arabicPeriod" startAt="6"/>
            </a:pPr>
            <a:r>
              <a:rPr lang="en-US" sz="2400" dirty="0" smtClean="0">
                <a:solidFill>
                  <a:srgbClr val="595959"/>
                </a:solidFill>
                <a:latin typeface="Arial"/>
                <a:cs typeface="Arial"/>
              </a:rPr>
              <a:t>Practice safety in application of medication procedures</a:t>
            </a:r>
          </a:p>
          <a:p>
            <a:pPr indent="457200">
              <a:spcAft>
                <a:spcPts val="1200"/>
              </a:spcAft>
              <a:buAutoNum type="arabicPeriod" startAt="6"/>
            </a:pPr>
            <a:r>
              <a:rPr lang="en-US" sz="2400" dirty="0" smtClean="0">
                <a:solidFill>
                  <a:srgbClr val="595959"/>
                </a:solidFill>
                <a:latin typeface="Arial"/>
                <a:cs typeface="Arial"/>
              </a:rPr>
              <a:t>Comply with limitations and conditions under which a medication aide or medication staff may provide mediations</a:t>
            </a:r>
          </a:p>
          <a:p>
            <a:pPr indent="457200">
              <a:spcAft>
                <a:spcPts val="1200"/>
              </a:spcAft>
              <a:buAutoNum type="arabicPeriod" startAt="6"/>
            </a:pPr>
            <a:r>
              <a:rPr lang="en-US" sz="2400" dirty="0" smtClean="0">
                <a:solidFill>
                  <a:srgbClr val="595959"/>
                </a:solidFill>
                <a:latin typeface="Arial"/>
                <a:cs typeface="Arial"/>
              </a:rPr>
              <a:t>Have knowledge of abuse and neglect reporting requirements</a:t>
            </a:r>
          </a:p>
          <a:p>
            <a:pPr indent="457200">
              <a:spcAft>
                <a:spcPts val="1200"/>
              </a:spcAft>
              <a:buAutoNum type="arabicPeriod" startAt="6"/>
            </a:pPr>
            <a:r>
              <a:rPr lang="en-US" sz="2400" dirty="0" smtClean="0">
                <a:solidFill>
                  <a:srgbClr val="595959"/>
                </a:solidFill>
                <a:latin typeface="Arial"/>
                <a:cs typeface="Arial"/>
              </a:rPr>
              <a:t>Comply with every recipient’s right to be free from physical and verbal abuse, neglect and misappropriation or misuse of property</a:t>
            </a:r>
          </a:p>
        </p:txBody>
      </p:sp>
      <p:sp>
        <p:nvSpPr>
          <p:cNvPr id="6" name="Title 1"/>
          <p:cNvSpPr>
            <a:spLocks noGrp="1"/>
          </p:cNvSpPr>
          <p:nvPr>
            <p:ph type="title"/>
          </p:nvPr>
        </p:nvSpPr>
        <p:spPr>
          <a:xfrm>
            <a:off x="457200" y="-258762"/>
            <a:ext cx="8153400" cy="1096962"/>
          </a:xfrm>
        </p:spPr>
        <p:txBody>
          <a:bodyPr>
            <a:noAutofit/>
          </a:bodyPr>
          <a:lstStyle/>
          <a:p>
            <a:pPr fontAlgn="auto">
              <a:spcAft>
                <a:spcPts val="0"/>
              </a:spcAft>
              <a:defRPr/>
            </a:pPr>
            <a:r>
              <a:rPr lang="en-US" sz="3600" dirty="0" smtClean="0">
                <a:latin typeface="Arial"/>
                <a:cs typeface="Arial"/>
              </a:rPr>
              <a:t>LAWS THAT GOVERN MEDICATION</a:t>
            </a:r>
            <a:endParaRPr lang="en-US" sz="36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ChangeArrowheads="1"/>
          </p:cNvSpPr>
          <p:nvPr/>
        </p:nvSpPr>
        <p:spPr bwMode="auto">
          <a:xfrm>
            <a:off x="457200" y="1524001"/>
            <a:ext cx="8229600" cy="5509200"/>
          </a:xfrm>
          <a:prstGeom prst="rect">
            <a:avLst/>
          </a:prstGeom>
          <a:noFill/>
          <a:ln w="9525">
            <a:noFill/>
            <a:miter lim="800000"/>
            <a:headEnd/>
            <a:tailEnd/>
          </a:ln>
        </p:spPr>
        <p:txBody>
          <a:bodyPr>
            <a:spAutoFit/>
          </a:bodyPr>
          <a:lstStyle/>
          <a:p>
            <a:pPr indent="457200"/>
            <a:r>
              <a:rPr lang="en-US" sz="2400" b="1" dirty="0">
                <a:solidFill>
                  <a:srgbClr val="595959"/>
                </a:solidFill>
                <a:latin typeface="Arial"/>
                <a:ea typeface="Times New Roman" pitchFamily="18" charset="0"/>
                <a:cs typeface="Arial"/>
              </a:rPr>
              <a:t>After the testing and practicum are completed you may </a:t>
            </a:r>
            <a:r>
              <a:rPr lang="en-US" sz="2400" b="1" u="sng" dirty="0">
                <a:solidFill>
                  <a:srgbClr val="595959"/>
                </a:solidFill>
                <a:latin typeface="Arial"/>
                <a:ea typeface="Times New Roman" pitchFamily="18" charset="0"/>
                <a:cs typeface="Arial"/>
              </a:rPr>
              <a:t>NOT </a:t>
            </a:r>
            <a:r>
              <a:rPr lang="en-US" sz="2400" b="1" dirty="0">
                <a:solidFill>
                  <a:srgbClr val="595959"/>
                </a:solidFill>
                <a:latin typeface="Arial"/>
                <a:ea typeface="Times New Roman" pitchFamily="18" charset="0"/>
                <a:cs typeface="Arial"/>
              </a:rPr>
              <a:t>administer medications </a:t>
            </a:r>
            <a:r>
              <a:rPr lang="en-US" sz="2400" b="1" u="sng" dirty="0">
                <a:solidFill>
                  <a:srgbClr val="595959"/>
                </a:solidFill>
                <a:latin typeface="Arial"/>
                <a:ea typeface="Times New Roman" pitchFamily="18" charset="0"/>
                <a:cs typeface="Arial"/>
              </a:rPr>
              <a:t>UNTIL</a:t>
            </a:r>
            <a:r>
              <a:rPr lang="en-US" sz="2400" b="1" dirty="0">
                <a:solidFill>
                  <a:srgbClr val="595959"/>
                </a:solidFill>
                <a:latin typeface="Arial"/>
                <a:ea typeface="Times New Roman" pitchFamily="18" charset="0"/>
                <a:cs typeface="Arial"/>
              </a:rPr>
              <a:t> the Medication Aide card has come in the mail, or a check of the Website may be used to confirm the approval is completed.  If the approval cannot be confirmed by the website, or the presence of the card, </a:t>
            </a:r>
            <a:r>
              <a:rPr lang="en-US" sz="2400" b="1" u="sng" dirty="0">
                <a:solidFill>
                  <a:srgbClr val="595959"/>
                </a:solidFill>
                <a:latin typeface="Arial"/>
                <a:ea typeface="Times New Roman" pitchFamily="18" charset="0"/>
                <a:cs typeface="Arial"/>
              </a:rPr>
              <a:t>YOU MUST NOT GIVE MEDS</a:t>
            </a:r>
            <a:r>
              <a:rPr lang="en-US" sz="2400" b="1" dirty="0">
                <a:solidFill>
                  <a:srgbClr val="595959"/>
                </a:solidFill>
                <a:latin typeface="Arial"/>
                <a:ea typeface="Times New Roman" pitchFamily="18" charset="0"/>
                <a:cs typeface="Arial"/>
              </a:rPr>
              <a:t>.  </a:t>
            </a:r>
          </a:p>
          <a:p>
            <a:pPr indent="457200"/>
            <a:endParaRPr lang="en-US" sz="2400" b="1" dirty="0">
              <a:solidFill>
                <a:srgbClr val="595959"/>
              </a:solidFill>
              <a:latin typeface="Arial"/>
              <a:ea typeface="Times New Roman" pitchFamily="18" charset="0"/>
              <a:cs typeface="Arial"/>
            </a:endParaRPr>
          </a:p>
          <a:p>
            <a:pPr indent="457200"/>
            <a:r>
              <a:rPr lang="en-US" sz="2400" b="1" dirty="0">
                <a:solidFill>
                  <a:srgbClr val="595959"/>
                </a:solidFill>
                <a:latin typeface="Arial"/>
                <a:ea typeface="Times New Roman" pitchFamily="18" charset="0"/>
                <a:cs typeface="Arial"/>
              </a:rPr>
              <a:t>You </a:t>
            </a:r>
            <a:r>
              <a:rPr lang="en-US" sz="2400" b="1" u="sng" dirty="0">
                <a:solidFill>
                  <a:srgbClr val="595959"/>
                </a:solidFill>
                <a:latin typeface="Arial"/>
                <a:ea typeface="Times New Roman" pitchFamily="18" charset="0"/>
                <a:cs typeface="Arial"/>
              </a:rPr>
              <a:t>CAN</a:t>
            </a:r>
            <a:r>
              <a:rPr lang="en-US" sz="2400" b="1" dirty="0">
                <a:solidFill>
                  <a:srgbClr val="595959"/>
                </a:solidFill>
                <a:latin typeface="Arial"/>
                <a:ea typeface="Times New Roman" pitchFamily="18" charset="0"/>
                <a:cs typeface="Arial"/>
              </a:rPr>
              <a:t> transcribe, review a Med Sheet, count meds in and out, do weekly/monthly inventory of meds, count the OPUS exchange, and double count.  You just cannot give meds.</a:t>
            </a:r>
          </a:p>
          <a:p>
            <a:pPr indent="457200"/>
            <a:endParaRPr lang="en-US" b="1" dirty="0">
              <a:solidFill>
                <a:srgbClr val="595959"/>
              </a:solidFill>
              <a:latin typeface="Arial"/>
              <a:ea typeface="Times New Roman" pitchFamily="18" charset="0"/>
              <a:cs typeface="Arial"/>
            </a:endParaRPr>
          </a:p>
          <a:p>
            <a:pPr indent="457200"/>
            <a:r>
              <a:rPr lang="en-US" dirty="0">
                <a:solidFill>
                  <a:srgbClr val="595959"/>
                </a:solidFill>
                <a:latin typeface="Arial"/>
                <a:ea typeface="Times New Roman" pitchFamily="18" charset="0"/>
                <a:cs typeface="Arial"/>
              </a:rPr>
              <a:t>			</a:t>
            </a:r>
          </a:p>
          <a:p>
            <a:pPr indent="457200"/>
            <a:endParaRPr lang="en-US" sz="2800" dirty="0">
              <a:solidFill>
                <a:srgbClr val="595959"/>
              </a:solidFill>
              <a:latin typeface="Arial"/>
              <a:cs typeface="Arial"/>
            </a:endParaRPr>
          </a:p>
        </p:txBody>
      </p:sp>
      <p:sp>
        <p:nvSpPr>
          <p:cNvPr id="5" name="Title 1"/>
          <p:cNvSpPr>
            <a:spLocks noGrp="1"/>
          </p:cNvSpPr>
          <p:nvPr>
            <p:ph type="title"/>
          </p:nvPr>
        </p:nvSpPr>
        <p:spPr>
          <a:xfrm>
            <a:off x="457200" y="-258762"/>
            <a:ext cx="8153400" cy="1096962"/>
          </a:xfrm>
        </p:spPr>
        <p:txBody>
          <a:bodyPr>
            <a:noAutofit/>
          </a:bodyPr>
          <a:lstStyle/>
          <a:p>
            <a:pPr fontAlgn="auto">
              <a:spcAft>
                <a:spcPts val="0"/>
              </a:spcAft>
              <a:defRPr/>
            </a:pPr>
            <a:r>
              <a:rPr lang="en-US" sz="3600" dirty="0" smtClean="0">
                <a:latin typeface="Arial"/>
                <a:cs typeface="Arial"/>
              </a:rPr>
              <a:t>LAWS THAT GOVERN MEDICATION</a:t>
            </a:r>
            <a:endParaRPr lang="en-US" sz="36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2"/>
            <a:ext cx="8534400" cy="1173162"/>
          </a:xfrm>
        </p:spPr>
        <p:txBody>
          <a:bodyPr>
            <a:noAutofit/>
          </a:bodyPr>
          <a:lstStyle/>
          <a:p>
            <a:pPr fontAlgn="auto">
              <a:spcAft>
                <a:spcPts val="0"/>
              </a:spcAft>
              <a:defRPr/>
            </a:pPr>
            <a:r>
              <a:rPr lang="en-US" sz="2600" b="1" dirty="0" smtClean="0">
                <a:latin typeface="Arial"/>
                <a:cs typeface="Arial"/>
              </a:rPr>
              <a:t>To Register as a Medication Aide an Individual shall</a:t>
            </a:r>
            <a:endParaRPr lang="en-US" sz="2600" b="1" dirty="0">
              <a:latin typeface="Arial"/>
              <a:cs typeface="Arial"/>
            </a:endParaRPr>
          </a:p>
        </p:txBody>
      </p:sp>
      <p:sp>
        <p:nvSpPr>
          <p:cNvPr id="28675" name="Rectangle 2"/>
          <p:cNvSpPr>
            <a:spLocks noChangeArrowheads="1"/>
          </p:cNvSpPr>
          <p:nvPr/>
        </p:nvSpPr>
        <p:spPr bwMode="auto">
          <a:xfrm>
            <a:off x="0" y="1295401"/>
            <a:ext cx="9144000" cy="3508653"/>
          </a:xfrm>
          <a:prstGeom prst="rect">
            <a:avLst/>
          </a:prstGeom>
          <a:noFill/>
          <a:ln w="9525">
            <a:noFill/>
            <a:miter lim="800000"/>
            <a:headEnd/>
            <a:tailEnd/>
          </a:ln>
        </p:spPr>
        <p:txBody>
          <a:bodyPr>
            <a:spAutoFit/>
          </a:bodyPr>
          <a:lstStyle/>
          <a:p>
            <a:pPr marL="800100" lvl="1" indent="-342900">
              <a:tabLst>
                <a:tab pos="1600200" algn="l"/>
              </a:tabLst>
            </a:pPr>
            <a:r>
              <a:rPr lang="en-US" dirty="0">
                <a:solidFill>
                  <a:srgbClr val="595959"/>
                </a:solidFill>
                <a:latin typeface="Arial"/>
                <a:cs typeface="Arial"/>
              </a:rPr>
              <a:t>	</a:t>
            </a:r>
          </a:p>
          <a:p>
            <a:pPr marL="800100" lvl="1" indent="-342900">
              <a:tabLst>
                <a:tab pos="1600200" algn="l"/>
              </a:tabLst>
            </a:pPr>
            <a:endParaRPr lang="en-US" dirty="0" smtClean="0">
              <a:solidFill>
                <a:srgbClr val="595959"/>
              </a:solidFill>
              <a:latin typeface="Arial"/>
              <a:cs typeface="Arial"/>
            </a:endParaRPr>
          </a:p>
          <a:p>
            <a:pPr marL="800100" lvl="1" indent="-342900">
              <a:tabLst>
                <a:tab pos="1600200" algn="l"/>
              </a:tabLst>
            </a:pPr>
            <a:endParaRPr lang="en-US" dirty="0" smtClean="0">
              <a:solidFill>
                <a:srgbClr val="595959"/>
              </a:solidFill>
              <a:latin typeface="Arial"/>
              <a:cs typeface="Arial"/>
            </a:endParaRPr>
          </a:p>
          <a:p>
            <a:pPr marL="1371600" lvl="2" indent="-457200">
              <a:buAutoNum type="arabicPeriod"/>
              <a:tabLst>
                <a:tab pos="1600200" algn="l"/>
              </a:tabLst>
            </a:pPr>
            <a:r>
              <a:rPr lang="en-US" sz="2400" dirty="0" smtClean="0">
                <a:solidFill>
                  <a:srgbClr val="595959"/>
                </a:solidFill>
                <a:latin typeface="Arial"/>
                <a:cs typeface="Arial"/>
              </a:rPr>
              <a:t>Complete minimum standards for competencies</a:t>
            </a:r>
          </a:p>
          <a:p>
            <a:pPr marL="1371600" lvl="2" indent="-457200">
              <a:buAutoNum type="arabicPeriod"/>
              <a:tabLst>
                <a:tab pos="1600200" algn="l"/>
              </a:tabLst>
            </a:pPr>
            <a:endParaRPr lang="en-US" sz="2400" dirty="0">
              <a:solidFill>
                <a:srgbClr val="595959"/>
              </a:solidFill>
              <a:latin typeface="Arial"/>
              <a:cs typeface="Arial"/>
            </a:endParaRPr>
          </a:p>
          <a:p>
            <a:pPr marL="1371600" lvl="2" indent="-457200">
              <a:buAutoNum type="arabicPeriod"/>
              <a:tabLst>
                <a:tab pos="1600200" algn="l"/>
              </a:tabLst>
            </a:pPr>
            <a:endParaRPr lang="en-US" sz="2400" dirty="0" smtClean="0">
              <a:solidFill>
                <a:srgbClr val="595959"/>
              </a:solidFill>
              <a:latin typeface="Arial"/>
              <a:cs typeface="Arial"/>
            </a:endParaRPr>
          </a:p>
          <a:p>
            <a:pPr marL="1371600" lvl="2" indent="-457200">
              <a:buFontTx/>
              <a:buAutoNum type="arabicPeriod"/>
              <a:tabLst>
                <a:tab pos="1600200" algn="l"/>
              </a:tabLst>
            </a:pPr>
            <a:r>
              <a:rPr lang="en-US" sz="2400" dirty="0">
                <a:solidFill>
                  <a:srgbClr val="595959"/>
                </a:solidFill>
                <a:latin typeface="Arial"/>
                <a:cs typeface="Arial"/>
              </a:rPr>
              <a:t>Be at least 18 years of age </a:t>
            </a:r>
            <a:endParaRPr lang="en-US" sz="2400" dirty="0" smtClean="0">
              <a:solidFill>
                <a:srgbClr val="595959"/>
              </a:solidFill>
              <a:latin typeface="Arial"/>
              <a:cs typeface="Arial"/>
            </a:endParaRPr>
          </a:p>
          <a:p>
            <a:pPr marL="1371600" lvl="2" indent="-457200">
              <a:buFontTx/>
              <a:buAutoNum type="arabicPeriod"/>
              <a:tabLst>
                <a:tab pos="1600200" algn="l"/>
              </a:tabLst>
            </a:pPr>
            <a:endParaRPr lang="en-US" sz="2400" dirty="0">
              <a:solidFill>
                <a:srgbClr val="595959"/>
              </a:solidFill>
              <a:latin typeface="Arial"/>
              <a:cs typeface="Arial"/>
            </a:endParaRPr>
          </a:p>
          <a:p>
            <a:pPr marL="1371600" lvl="2" indent="-457200">
              <a:buFontTx/>
              <a:buAutoNum type="arabicPeriod"/>
              <a:tabLst>
                <a:tab pos="1600200" algn="l"/>
              </a:tabLst>
            </a:pPr>
            <a:endParaRPr lang="en-US" sz="2400" dirty="0" smtClean="0">
              <a:solidFill>
                <a:srgbClr val="595959"/>
              </a:solidFill>
              <a:latin typeface="Arial"/>
              <a:cs typeface="Arial"/>
            </a:endParaRPr>
          </a:p>
          <a:p>
            <a:pPr marL="1371600" lvl="2" indent="-457200">
              <a:buFontTx/>
              <a:buAutoNum type="arabicPeriod"/>
              <a:tabLst>
                <a:tab pos="1600200" algn="l"/>
              </a:tabLst>
            </a:pPr>
            <a:r>
              <a:rPr lang="en-US" sz="2400" dirty="0">
                <a:solidFill>
                  <a:srgbClr val="595959"/>
                </a:solidFill>
                <a:latin typeface="Arial"/>
                <a:cs typeface="Arial"/>
              </a:rPr>
              <a:t>Be of good moral character; </a:t>
            </a:r>
            <a:r>
              <a:rPr lang="en-US" sz="2400" dirty="0" smtClean="0">
                <a:solidFill>
                  <a:srgbClr val="595959"/>
                </a:solidFill>
                <a:latin typeface="Arial"/>
                <a:cs typeface="Arial"/>
              </a:rPr>
              <a:t>AND</a:t>
            </a:r>
            <a:endParaRPr lang="en-US" sz="2400" dirty="0">
              <a:solidFill>
                <a:srgbClr val="595959"/>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304800" y="1225690"/>
            <a:ext cx="8534400" cy="4893647"/>
          </a:xfrm>
          <a:prstGeom prst="rect">
            <a:avLst/>
          </a:prstGeom>
          <a:noFill/>
          <a:ln w="9525">
            <a:noFill/>
            <a:miter lim="800000"/>
            <a:headEnd/>
            <a:tailEnd/>
          </a:ln>
        </p:spPr>
        <p:txBody>
          <a:bodyPr wrap="square">
            <a:spAutoFit/>
          </a:bodyPr>
          <a:lstStyle/>
          <a:p>
            <a:pPr marL="800100" lvl="1" indent="-342900">
              <a:tabLst>
                <a:tab pos="1600200" algn="l"/>
              </a:tabLst>
            </a:pPr>
            <a:r>
              <a:rPr lang="en-US" dirty="0" smtClean="0">
                <a:solidFill>
                  <a:srgbClr val="595959"/>
                </a:solidFill>
                <a:latin typeface="Arial"/>
                <a:cs typeface="Arial"/>
              </a:rPr>
              <a:t>			</a:t>
            </a:r>
            <a:r>
              <a:rPr lang="en-US" sz="2400" dirty="0" smtClean="0">
                <a:solidFill>
                  <a:srgbClr val="595959"/>
                </a:solidFill>
                <a:latin typeface="Arial"/>
                <a:cs typeface="Arial"/>
              </a:rPr>
              <a:t>	</a:t>
            </a:r>
          </a:p>
          <a:p>
            <a:pPr marL="800100" lvl="1" indent="-342900">
              <a:tabLst>
                <a:tab pos="1600200" algn="l"/>
              </a:tabLst>
            </a:pPr>
            <a:r>
              <a:rPr lang="en-US" sz="2400" dirty="0">
                <a:solidFill>
                  <a:srgbClr val="595959"/>
                </a:solidFill>
                <a:latin typeface="Arial"/>
                <a:cs typeface="Arial"/>
              </a:rPr>
              <a:t>4.   Submit to the Department</a:t>
            </a:r>
          </a:p>
          <a:p>
            <a:pPr marL="800100" lvl="1" indent="-342900">
              <a:tabLst>
                <a:tab pos="1600200" algn="l"/>
              </a:tabLst>
            </a:pPr>
            <a:r>
              <a:rPr lang="en-US" sz="2400" dirty="0">
                <a:solidFill>
                  <a:srgbClr val="595959"/>
                </a:solidFill>
                <a:latin typeface="Arial"/>
                <a:cs typeface="Arial"/>
              </a:rPr>
              <a:t>	</a:t>
            </a:r>
            <a:r>
              <a:rPr lang="en-US" sz="2400" dirty="0" smtClean="0">
                <a:solidFill>
                  <a:srgbClr val="595959"/>
                </a:solidFill>
                <a:latin typeface="Arial"/>
                <a:cs typeface="Arial"/>
              </a:rPr>
              <a:t>a</a:t>
            </a:r>
            <a:r>
              <a:rPr lang="en-US" sz="2400" dirty="0">
                <a:solidFill>
                  <a:srgbClr val="595959"/>
                </a:solidFill>
                <a:latin typeface="Arial"/>
                <a:cs typeface="Arial"/>
              </a:rPr>
              <a:t>. </a:t>
            </a:r>
            <a:r>
              <a:rPr lang="en-US" sz="2400" dirty="0" smtClean="0">
                <a:solidFill>
                  <a:srgbClr val="595959"/>
                </a:solidFill>
                <a:latin typeface="Arial"/>
                <a:cs typeface="Arial"/>
              </a:rPr>
              <a:t>	A </a:t>
            </a:r>
            <a:r>
              <a:rPr lang="en-US" sz="2400" dirty="0">
                <a:solidFill>
                  <a:srgbClr val="595959"/>
                </a:solidFill>
                <a:latin typeface="Arial"/>
                <a:cs typeface="Arial"/>
              </a:rPr>
              <a:t>completed application including name, </a:t>
            </a:r>
            <a:r>
              <a:rPr lang="en-US" sz="2400" dirty="0" smtClean="0">
                <a:solidFill>
                  <a:srgbClr val="595959"/>
                </a:solidFill>
                <a:latin typeface="Arial"/>
                <a:cs typeface="Arial"/>
              </a:rPr>
              <a:t>	address </a:t>
            </a:r>
            <a:r>
              <a:rPr lang="en-US" sz="2400" dirty="0">
                <a:solidFill>
                  <a:srgbClr val="595959"/>
                </a:solidFill>
                <a:latin typeface="Arial"/>
                <a:cs typeface="Arial"/>
              </a:rPr>
              <a:t>birth </a:t>
            </a:r>
            <a:r>
              <a:rPr lang="en-US" sz="2400" dirty="0" smtClean="0">
                <a:solidFill>
                  <a:srgbClr val="595959"/>
                </a:solidFill>
                <a:latin typeface="Arial"/>
                <a:cs typeface="Arial"/>
              </a:rPr>
              <a:t>date</a:t>
            </a:r>
          </a:p>
          <a:p>
            <a:pPr marL="800100" lvl="1" indent="-342900">
              <a:tabLst>
                <a:tab pos="1600200" algn="l"/>
              </a:tabLst>
            </a:pPr>
            <a:r>
              <a:rPr lang="en-US" sz="2400" dirty="0" smtClean="0">
                <a:solidFill>
                  <a:srgbClr val="595959"/>
                </a:solidFill>
                <a:latin typeface="Arial"/>
                <a:cs typeface="Arial"/>
              </a:rPr>
              <a:t>    </a:t>
            </a:r>
            <a:r>
              <a:rPr lang="en-US" sz="2400" dirty="0">
                <a:solidFill>
                  <a:srgbClr val="595959"/>
                </a:solidFill>
                <a:latin typeface="Arial"/>
                <a:cs typeface="Arial"/>
              </a:rPr>
              <a:t>b. </a:t>
            </a:r>
            <a:r>
              <a:rPr lang="en-US" sz="2400" dirty="0" smtClean="0">
                <a:solidFill>
                  <a:srgbClr val="595959"/>
                </a:solidFill>
                <a:latin typeface="Arial"/>
                <a:cs typeface="Arial"/>
              </a:rPr>
              <a:t>	</a:t>
            </a:r>
            <a:r>
              <a:rPr lang="en-US" sz="2400" b="1" dirty="0" smtClean="0">
                <a:solidFill>
                  <a:srgbClr val="595959"/>
                </a:solidFill>
                <a:latin typeface="Arial"/>
                <a:cs typeface="Arial"/>
              </a:rPr>
              <a:t>Certified </a:t>
            </a:r>
            <a:r>
              <a:rPr lang="en-US" sz="2400" b="1" dirty="0">
                <a:solidFill>
                  <a:srgbClr val="595959"/>
                </a:solidFill>
                <a:latin typeface="Arial"/>
                <a:cs typeface="Arial"/>
              </a:rPr>
              <a:t>copies of all charges</a:t>
            </a:r>
            <a:r>
              <a:rPr lang="en-US" sz="2400" dirty="0">
                <a:solidFill>
                  <a:srgbClr val="595959"/>
                </a:solidFill>
                <a:latin typeface="Arial"/>
                <a:cs typeface="Arial"/>
              </a:rPr>
              <a:t>, amended 	       	</a:t>
            </a:r>
            <a:r>
              <a:rPr lang="en-US" sz="2400" dirty="0" smtClean="0">
                <a:solidFill>
                  <a:srgbClr val="595959"/>
                </a:solidFill>
                <a:latin typeface="Arial"/>
                <a:cs typeface="Arial"/>
              </a:rPr>
              <a:t> </a:t>
            </a:r>
            <a:r>
              <a:rPr lang="en-US" sz="2400" dirty="0">
                <a:solidFill>
                  <a:srgbClr val="595959"/>
                </a:solidFill>
                <a:latin typeface="Arial"/>
                <a:cs typeface="Arial"/>
              </a:rPr>
              <a:t>charges, pleas, sentencing and probation 	  	 </a:t>
            </a:r>
            <a:r>
              <a:rPr lang="en-US" sz="2400" dirty="0" smtClean="0">
                <a:solidFill>
                  <a:srgbClr val="595959"/>
                </a:solidFill>
                <a:latin typeface="Arial"/>
                <a:cs typeface="Arial"/>
              </a:rPr>
              <a:t> orders </a:t>
            </a:r>
            <a:r>
              <a:rPr lang="en-US" sz="2400" dirty="0">
                <a:solidFill>
                  <a:srgbClr val="595959"/>
                </a:solidFill>
                <a:latin typeface="Arial"/>
                <a:cs typeface="Arial"/>
              </a:rPr>
              <a:t>for convictions </a:t>
            </a:r>
            <a:endParaRPr lang="en-US" sz="2400" dirty="0" smtClean="0">
              <a:solidFill>
                <a:srgbClr val="595959"/>
              </a:solidFill>
              <a:latin typeface="Arial"/>
              <a:cs typeface="Arial"/>
            </a:endParaRPr>
          </a:p>
          <a:p>
            <a:pPr marL="800100" lvl="1" indent="-342900">
              <a:tabLst>
                <a:tab pos="1600200" algn="l"/>
              </a:tabLst>
            </a:pPr>
            <a:r>
              <a:rPr lang="en-US" sz="2400" dirty="0" smtClean="0">
                <a:solidFill>
                  <a:srgbClr val="595959"/>
                </a:solidFill>
                <a:latin typeface="Arial"/>
                <a:cs typeface="Arial"/>
              </a:rPr>
              <a:t>	c.	All records, documents or information 	requested by the Department</a:t>
            </a:r>
          </a:p>
          <a:p>
            <a:pPr marL="800100" lvl="1" indent="-342900">
              <a:tabLst>
                <a:tab pos="1600200" algn="l"/>
              </a:tabLst>
            </a:pPr>
            <a:r>
              <a:rPr lang="en-US" sz="2400" dirty="0">
                <a:solidFill>
                  <a:srgbClr val="595959"/>
                </a:solidFill>
                <a:latin typeface="Arial"/>
                <a:cs typeface="Arial"/>
              </a:rPr>
              <a:t>	</a:t>
            </a:r>
            <a:r>
              <a:rPr lang="en-US" sz="2400" dirty="0" smtClean="0">
                <a:solidFill>
                  <a:srgbClr val="595959"/>
                </a:solidFill>
                <a:latin typeface="Arial"/>
                <a:cs typeface="Arial"/>
              </a:rPr>
              <a:t>d.	An official record documenting demonstration 	of competency as specified in 172 NAC 96-004</a:t>
            </a:r>
          </a:p>
          <a:p>
            <a:pPr marL="800100" lvl="1" indent="-342900">
              <a:tabLst>
                <a:tab pos="1600200" algn="l"/>
              </a:tabLst>
            </a:pPr>
            <a:r>
              <a:rPr lang="en-US" sz="2400" dirty="0">
                <a:solidFill>
                  <a:srgbClr val="595959"/>
                </a:solidFill>
                <a:latin typeface="Arial"/>
                <a:cs typeface="Arial"/>
              </a:rPr>
              <a:t>	</a:t>
            </a:r>
            <a:r>
              <a:rPr lang="en-US" sz="2400" dirty="0" smtClean="0">
                <a:solidFill>
                  <a:srgbClr val="595959"/>
                </a:solidFill>
                <a:latin typeface="Arial"/>
                <a:cs typeface="Arial"/>
              </a:rPr>
              <a:t>e.	The required non-refundable fee as specified in 	172 NAC 96-011</a:t>
            </a:r>
            <a:endParaRPr lang="en-US" sz="2400" dirty="0">
              <a:solidFill>
                <a:srgbClr val="595959"/>
              </a:solidFill>
              <a:latin typeface="Arial"/>
              <a:cs typeface="Arial"/>
            </a:endParaRPr>
          </a:p>
        </p:txBody>
      </p:sp>
      <p:sp>
        <p:nvSpPr>
          <p:cNvPr id="3" name="Title 2"/>
          <p:cNvSpPr>
            <a:spLocks noGrp="1"/>
          </p:cNvSpPr>
          <p:nvPr>
            <p:ph type="title"/>
          </p:nvPr>
        </p:nvSpPr>
        <p:spPr>
          <a:xfrm flipV="1">
            <a:off x="457200" y="228600"/>
            <a:ext cx="7467600" cy="152400"/>
          </a:xfrm>
        </p:spPr>
        <p:txBody>
          <a:bodyPr>
            <a:normAutofit fontScale="90000"/>
          </a:bodyPr>
          <a:lstStyle/>
          <a:p>
            <a:pPr lvl="1" algn="l" rtl="0">
              <a:spcBef>
                <a:spcPct val="0"/>
              </a:spcBef>
            </a:pPr>
            <a:r>
              <a:rPr lang="en-US" sz="2400" dirty="0" smtClean="0"/>
              <a:t/>
            </a:r>
            <a:br>
              <a:rPr lang="en-US" sz="2400" dirty="0" smtClean="0"/>
            </a:br>
            <a:endParaRPr lang="en-US" dirty="0"/>
          </a:p>
        </p:txBody>
      </p:sp>
      <p:sp>
        <p:nvSpPr>
          <p:cNvPr id="5" name="Title 1"/>
          <p:cNvSpPr txBox="1">
            <a:spLocks/>
          </p:cNvSpPr>
          <p:nvPr/>
        </p:nvSpPr>
        <p:spPr>
          <a:xfrm>
            <a:off x="457200" y="-411162"/>
            <a:ext cx="8534400" cy="117316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small" spc="0" normalizeH="0" baseline="0" noProof="0" smtClean="0">
                <a:ln>
                  <a:noFill/>
                </a:ln>
                <a:solidFill>
                  <a:schemeClr val="tx2"/>
                </a:solidFill>
                <a:effectLst/>
                <a:uLnTx/>
                <a:uFillTx/>
                <a:latin typeface="Arial"/>
                <a:ea typeface="+mj-ea"/>
                <a:cs typeface="Arial"/>
              </a:rPr>
              <a:t>To Register as a Medication Aide an Individual shall</a:t>
            </a:r>
            <a:endParaRPr kumimoji="0" lang="en-US" sz="2600" b="1" i="0" u="none" strike="noStrike" kern="1200" cap="small" spc="0" normalizeH="0" baseline="0" noProof="0" dirty="0">
              <a:ln>
                <a:noFill/>
              </a:ln>
              <a:solidFill>
                <a:schemeClr val="tx2"/>
              </a:solidFill>
              <a:effectLst/>
              <a:uLnTx/>
              <a:uFillTx/>
              <a:latin typeface="Arial"/>
              <a:ea typeface="+mj-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LP-Logo.png"/>
          <p:cNvPicPr>
            <a:picLocks noChangeAspect="1"/>
          </p:cNvPicPr>
          <p:nvPr/>
        </p:nvPicPr>
        <p:blipFill>
          <a:blip r:embed="rId2"/>
          <a:stretch>
            <a:fillRect/>
          </a:stretch>
        </p:blipFill>
        <p:spPr>
          <a:xfrm>
            <a:off x="3581400" y="304800"/>
            <a:ext cx="1828800" cy="1325880"/>
          </a:xfrm>
          <a:prstGeom prst="rect">
            <a:avLst/>
          </a:prstGeom>
        </p:spPr>
      </p:pic>
      <p:sp>
        <p:nvSpPr>
          <p:cNvPr id="6" name="Rectangle 5"/>
          <p:cNvSpPr>
            <a:spLocks noGrp="1" noChangeArrowheads="1"/>
          </p:cNvSpPr>
          <p:nvPr>
            <p:ph type="title"/>
          </p:nvPr>
        </p:nvSpPr>
        <p:spPr>
          <a:xfrm>
            <a:off x="762000" y="2286000"/>
            <a:ext cx="7696200" cy="1143000"/>
          </a:xfrm>
        </p:spPr>
        <p:txBody>
          <a:bodyPr>
            <a:noAutofit/>
          </a:bodyPr>
          <a:lstStyle/>
          <a:p>
            <a:pPr algn="ctr">
              <a:lnSpc>
                <a:spcPts val="2560"/>
              </a:lnSpc>
              <a:spcBef>
                <a:spcPts val="600"/>
              </a:spcBef>
            </a:pPr>
            <a:r>
              <a:rPr lang="en-US" sz="2800" b="1" dirty="0" smtClean="0">
                <a:solidFill>
                  <a:srgbClr val="404040"/>
                </a:solidFill>
                <a:latin typeface="Arial"/>
                <a:cs typeface="Arial"/>
              </a:rPr>
              <a:t>Central Community College Service Area</a:t>
            </a:r>
            <a:br>
              <a:rPr lang="en-US" sz="2800" b="1" dirty="0" smtClean="0">
                <a:solidFill>
                  <a:srgbClr val="404040"/>
                </a:solidFill>
                <a:latin typeface="Arial"/>
                <a:cs typeface="Arial"/>
              </a:rPr>
            </a:br>
            <a:r>
              <a:rPr lang="en-US" sz="1600" cap="none" dirty="0" smtClean="0">
                <a:solidFill>
                  <a:srgbClr val="404040"/>
                </a:solidFill>
                <a:latin typeface="Arial"/>
                <a:cs typeface="Arial"/>
              </a:rPr>
              <a:t>CCC has main campuses in Columbus, Grand Island and Hastings, and learning centers in Holdrege, Kearney and Lexington. It serves a 25-county area that spans 14,000 square miles and a population of over 300,000 in central Nebraska.</a:t>
            </a:r>
          </a:p>
        </p:txBody>
      </p:sp>
      <p:sp>
        <p:nvSpPr>
          <p:cNvPr id="7" name="Rectangle 5"/>
          <p:cNvSpPr txBox="1">
            <a:spLocks noChangeArrowheads="1"/>
          </p:cNvSpPr>
          <p:nvPr/>
        </p:nvSpPr>
        <p:spPr>
          <a:xfrm>
            <a:off x="838200" y="3733800"/>
            <a:ext cx="7696200" cy="2133600"/>
          </a:xfrm>
          <a:prstGeom prst="rect">
            <a:avLst/>
          </a:prstGeom>
        </p:spPr>
        <p:txBody>
          <a:bodyPr vert="horz" anchor="b">
            <a:noAutofit/>
          </a:bodyPr>
          <a:lstStyle/>
          <a:p>
            <a:pPr marL="0" marR="0" lvl="0" indent="0" algn="ctr" defTabSz="914400" rtl="0" eaLnBrk="1" fontAlgn="auto" latinLnBrk="0" hangingPunct="1">
              <a:lnSpc>
                <a:spcPts val="2960"/>
              </a:lnSpc>
              <a:spcBef>
                <a:spcPts val="600"/>
              </a:spcBef>
              <a:spcAft>
                <a:spcPts val="0"/>
              </a:spcAft>
              <a:buClrTx/>
              <a:buSzTx/>
              <a:buFontTx/>
              <a:buNone/>
              <a:tabLst/>
              <a:defRPr/>
            </a:pPr>
            <a:endParaRPr kumimoji="0" lang="en-US" sz="1600" b="0" i="0" u="none" strike="noStrike" kern="1200" cap="none" spc="0" normalizeH="0" baseline="0" noProof="0" dirty="0" smtClean="0">
              <a:ln>
                <a:noFill/>
              </a:ln>
              <a:solidFill>
                <a:srgbClr val="404040"/>
              </a:solidFill>
              <a:effectLst/>
              <a:uLnTx/>
              <a:uFillTx/>
              <a:latin typeface="Arial"/>
              <a:ea typeface="+mj-ea"/>
              <a:cs typeface="Arial"/>
            </a:endParaRPr>
          </a:p>
        </p:txBody>
      </p:sp>
      <p:sp>
        <p:nvSpPr>
          <p:cNvPr id="9" name="TextBox 8"/>
          <p:cNvSpPr txBox="1"/>
          <p:nvPr/>
        </p:nvSpPr>
        <p:spPr>
          <a:xfrm>
            <a:off x="1739473" y="3733800"/>
            <a:ext cx="5628464" cy="984885"/>
          </a:xfrm>
          <a:prstGeom prst="rect">
            <a:avLst/>
          </a:prstGeom>
          <a:noFill/>
        </p:spPr>
        <p:txBody>
          <a:bodyPr wrap="none" rtlCol="0">
            <a:spAutoFit/>
          </a:bodyPr>
          <a:lstStyle/>
          <a:p>
            <a:pPr algn="ctr">
              <a:lnSpc>
                <a:spcPct val="150000"/>
              </a:lnSpc>
              <a:spcAft>
                <a:spcPts val="600"/>
              </a:spcAft>
            </a:pPr>
            <a:r>
              <a:rPr lang="en-US" sz="1600" i="1" dirty="0" smtClean="0">
                <a:solidFill>
                  <a:schemeClr val="bg1">
                    <a:lumMod val="50000"/>
                  </a:schemeClr>
                </a:solidFill>
                <a:latin typeface="Arial"/>
                <a:cs typeface="Arial"/>
              </a:rPr>
              <a:t>For more info contact: </a:t>
            </a:r>
            <a:r>
              <a:rPr lang="en-US" sz="2400" dirty="0" smtClean="0">
                <a:solidFill>
                  <a:srgbClr val="595959"/>
                </a:solidFill>
                <a:latin typeface="Arial"/>
                <a:cs typeface="Arial"/>
              </a:rPr>
              <a:t/>
            </a:r>
            <a:br>
              <a:rPr lang="en-US" sz="2400" dirty="0" smtClean="0">
                <a:solidFill>
                  <a:srgbClr val="595959"/>
                </a:solidFill>
                <a:latin typeface="Arial"/>
                <a:cs typeface="Arial"/>
              </a:rPr>
            </a:br>
            <a:r>
              <a:rPr lang="en-US" sz="2400" b="1" dirty="0" smtClean="0">
                <a:solidFill>
                  <a:srgbClr val="595959"/>
                </a:solidFill>
                <a:latin typeface="Arial"/>
                <a:cs typeface="Arial"/>
              </a:rPr>
              <a:t>Community Liaison </a:t>
            </a:r>
            <a:r>
              <a:rPr lang="en-US" sz="2400" dirty="0" smtClean="0">
                <a:solidFill>
                  <a:srgbClr val="595959"/>
                </a:solidFill>
                <a:latin typeface="Arial"/>
                <a:cs typeface="Arial"/>
              </a:rPr>
              <a:t>@</a:t>
            </a:r>
            <a:r>
              <a:rPr lang="en-US" sz="2400" b="1" dirty="0" smtClean="0">
                <a:solidFill>
                  <a:srgbClr val="595959"/>
                </a:solidFill>
                <a:latin typeface="Arial"/>
                <a:cs typeface="Arial"/>
              </a:rPr>
              <a:t> </a:t>
            </a:r>
            <a:r>
              <a:rPr lang="en-US" sz="2400" b="1" dirty="0" smtClean="0">
                <a:solidFill>
                  <a:srgbClr val="75B436"/>
                </a:solidFill>
                <a:latin typeface="Arial"/>
                <a:cs typeface="Arial"/>
              </a:rPr>
              <a:t>(308) 398-7951</a:t>
            </a:r>
            <a:endParaRPr lang="en-US" sz="2400" b="1" dirty="0">
              <a:solidFill>
                <a:srgbClr val="75B436"/>
              </a:solidFill>
              <a:latin typeface="Arial"/>
              <a:cs typeface="Arial"/>
            </a:endParaRPr>
          </a:p>
        </p:txBody>
      </p:sp>
      <p:pic>
        <p:nvPicPr>
          <p:cNvPr id="11" name="Picture 10"/>
          <p:cNvPicPr>
            <a:picLocks noChangeAspect="1"/>
          </p:cNvPicPr>
          <p:nvPr/>
        </p:nvPicPr>
        <p:blipFill>
          <a:blip r:embed="rId3"/>
          <a:stretch>
            <a:fillRect/>
          </a:stretch>
        </p:blipFill>
        <p:spPr>
          <a:xfrm>
            <a:off x="1600200" y="5334000"/>
            <a:ext cx="5943600" cy="1244600"/>
          </a:xfrm>
          <a:prstGeom prst="rect">
            <a:avLst/>
          </a:prstGeom>
        </p:spPr>
      </p:pic>
    </p:spTree>
  </p:cSld>
  <p:clrMapOvr>
    <a:masterClrMapping/>
  </p:clrMapOvr>
  <p:transition xmlns:p14="http://schemas.microsoft.com/office/powerpoint/2010/mai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6962"/>
          </a:xfrm>
        </p:spPr>
        <p:txBody>
          <a:bodyPr>
            <a:noAutofit/>
          </a:bodyPr>
          <a:lstStyle/>
          <a:p>
            <a:r>
              <a:rPr lang="en-US" sz="3600" b="1" dirty="0" smtClean="0">
                <a:latin typeface="Arial"/>
                <a:cs typeface="Arial"/>
              </a:rPr>
              <a:t>Medical interpreters/translators</a:t>
            </a:r>
            <a:endParaRPr lang="en-US" sz="3600" b="1" dirty="0">
              <a:latin typeface="Arial"/>
              <a:cs typeface="Arial"/>
            </a:endParaRPr>
          </a:p>
        </p:txBody>
      </p:sp>
      <p:sp>
        <p:nvSpPr>
          <p:cNvPr id="3" name="Content Placeholder 2"/>
          <p:cNvSpPr>
            <a:spLocks noGrp="1"/>
          </p:cNvSpPr>
          <p:nvPr>
            <p:ph sz="quarter" idx="1"/>
          </p:nvPr>
        </p:nvSpPr>
        <p:spPr/>
        <p:txBody>
          <a:bodyPr>
            <a:normAutofit lnSpcReduction="10000"/>
          </a:bodyPr>
          <a:lstStyle/>
          <a:p>
            <a:pPr>
              <a:buClr>
                <a:srgbClr val="70BF15"/>
              </a:buClr>
              <a:buFont typeface="Arial"/>
              <a:buChar char="•"/>
            </a:pPr>
            <a:r>
              <a:rPr lang="en-US" dirty="0" smtClean="0">
                <a:solidFill>
                  <a:schemeClr val="tx1">
                    <a:lumMod val="65000"/>
                    <a:lumOff val="35000"/>
                  </a:schemeClr>
                </a:solidFill>
                <a:latin typeface="Arial"/>
                <a:cs typeface="Arial"/>
              </a:rPr>
              <a:t>Assist cross cultural communication processes by converting one language to another</a:t>
            </a:r>
          </a:p>
          <a:p>
            <a:pPr>
              <a:buClr>
                <a:srgbClr val="70BF15"/>
              </a:buClr>
              <a:buFont typeface="Arial"/>
              <a:buChar char="•"/>
            </a:pPr>
            <a:r>
              <a:rPr lang="en-US" dirty="0" smtClean="0">
                <a:solidFill>
                  <a:schemeClr val="tx1">
                    <a:lumMod val="65000"/>
                    <a:lumOff val="35000"/>
                  </a:schemeClr>
                </a:solidFill>
                <a:latin typeface="Arial"/>
                <a:cs typeface="Arial"/>
              </a:rPr>
              <a:t>Interpreters convert the spoken word</a:t>
            </a:r>
          </a:p>
          <a:p>
            <a:pPr>
              <a:buClr>
                <a:srgbClr val="70BF15"/>
              </a:buClr>
              <a:buFont typeface="Arial"/>
              <a:buChar char="•"/>
            </a:pPr>
            <a:r>
              <a:rPr lang="en-US" dirty="0" smtClean="0">
                <a:solidFill>
                  <a:schemeClr val="tx1">
                    <a:lumMod val="65000"/>
                    <a:lumOff val="35000"/>
                  </a:schemeClr>
                </a:solidFill>
                <a:latin typeface="Arial"/>
                <a:cs typeface="Arial"/>
              </a:rPr>
              <a:t>Translators convert written material</a:t>
            </a:r>
          </a:p>
          <a:p>
            <a:pPr>
              <a:buClr>
                <a:srgbClr val="70BF15"/>
              </a:buClr>
              <a:buFont typeface="Arial"/>
              <a:buChar char="•"/>
            </a:pPr>
            <a:r>
              <a:rPr lang="en-US" dirty="0" smtClean="0">
                <a:solidFill>
                  <a:schemeClr val="tx1">
                    <a:lumMod val="65000"/>
                    <a:lumOff val="35000"/>
                  </a:schemeClr>
                </a:solidFill>
                <a:latin typeface="Arial"/>
                <a:cs typeface="Arial"/>
              </a:rPr>
              <a:t>Must be proficient at translating words, relaying concepts and ideas between languages</a:t>
            </a:r>
          </a:p>
          <a:p>
            <a:pPr>
              <a:buClr>
                <a:srgbClr val="70BF15"/>
              </a:buClr>
              <a:buFont typeface="Arial"/>
              <a:buChar char="•"/>
            </a:pPr>
            <a:r>
              <a:rPr lang="en-US" dirty="0" smtClean="0">
                <a:solidFill>
                  <a:schemeClr val="tx1">
                    <a:lumMod val="65000"/>
                    <a:lumOff val="35000"/>
                  </a:schemeClr>
                </a:solidFill>
                <a:latin typeface="Arial"/>
                <a:cs typeface="Arial"/>
              </a:rPr>
              <a:t>Practicing cultural sensitivity</a:t>
            </a:r>
          </a:p>
          <a:p>
            <a:pPr>
              <a:buClr>
                <a:srgbClr val="70BF15"/>
              </a:buClr>
              <a:buFont typeface="Arial"/>
              <a:buChar char="•"/>
            </a:pPr>
            <a:r>
              <a:rPr lang="en-US" dirty="0" smtClean="0">
                <a:solidFill>
                  <a:schemeClr val="tx1">
                    <a:lumMod val="65000"/>
                    <a:lumOff val="35000"/>
                  </a:schemeClr>
                </a:solidFill>
                <a:latin typeface="Arial"/>
                <a:cs typeface="Arial"/>
              </a:rPr>
              <a:t>Editing written language</a:t>
            </a:r>
          </a:p>
          <a:p>
            <a:pPr>
              <a:buClr>
                <a:srgbClr val="70BF15"/>
              </a:buClr>
              <a:buFont typeface="Arial"/>
              <a:buChar char="•"/>
            </a:pPr>
            <a:r>
              <a:rPr lang="en-US" dirty="0" smtClean="0">
                <a:solidFill>
                  <a:schemeClr val="tx1">
                    <a:lumMod val="65000"/>
                    <a:lumOff val="35000"/>
                  </a:schemeClr>
                </a:solidFill>
                <a:latin typeface="Arial"/>
                <a:cs typeface="Arial"/>
              </a:rPr>
              <a:t>Determining that the communication has been comprehended</a:t>
            </a:r>
          </a:p>
          <a:p>
            <a:pPr>
              <a:buClr>
                <a:srgbClr val="70BF15"/>
              </a:buClr>
              <a:buFont typeface="Arial"/>
              <a:buChar char="•"/>
            </a:pPr>
            <a:r>
              <a:rPr lang="en-US" dirty="0" smtClean="0">
                <a:solidFill>
                  <a:schemeClr val="tx1">
                    <a:lumMod val="65000"/>
                    <a:lumOff val="35000"/>
                  </a:schemeClr>
                </a:solidFill>
                <a:latin typeface="Arial"/>
                <a:cs typeface="Arial"/>
              </a:rPr>
              <a:t>Sign language interpreters facilitate communication for individuals who are deaf/hard of hearing</a:t>
            </a:r>
            <a:endParaRPr lang="en-US" dirty="0">
              <a:solidFill>
                <a:schemeClr val="tx1">
                  <a:lumMod val="65000"/>
                  <a:lumOff val="35000"/>
                </a:schemeClr>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43000"/>
          </a:xfrm>
        </p:spPr>
        <p:txBody>
          <a:bodyPr>
            <a:noAutofit/>
          </a:bodyPr>
          <a:lstStyle/>
          <a:p>
            <a:r>
              <a:rPr lang="en-US" sz="4000" b="1" dirty="0">
                <a:latin typeface="Arial"/>
                <a:cs typeface="Arial"/>
              </a:rPr>
              <a:t>Medical Laboratory Technician</a:t>
            </a:r>
          </a:p>
        </p:txBody>
      </p:sp>
      <p:sp>
        <p:nvSpPr>
          <p:cNvPr id="3" name="Content Placeholder 2"/>
          <p:cNvSpPr>
            <a:spLocks noGrp="1"/>
          </p:cNvSpPr>
          <p:nvPr>
            <p:ph sz="quarter" idx="1"/>
          </p:nvPr>
        </p:nvSpPr>
        <p:spPr>
          <a:xfrm>
            <a:off x="457200" y="1752600"/>
            <a:ext cx="7467600" cy="4416552"/>
          </a:xfrm>
        </p:spPr>
        <p:txBody>
          <a:bodyPr>
            <a:normAutofit/>
          </a:bodyPr>
          <a:lstStyle/>
          <a:p>
            <a:pPr>
              <a:buClr>
                <a:srgbClr val="70BF15"/>
              </a:buClr>
              <a:buFont typeface="Arial"/>
              <a:buChar char="•"/>
            </a:pPr>
            <a:r>
              <a:rPr lang="en-US" dirty="0" smtClean="0">
                <a:solidFill>
                  <a:srgbClr val="595959"/>
                </a:solidFill>
                <a:latin typeface="Arial"/>
                <a:cs typeface="Arial"/>
              </a:rPr>
              <a:t>Collect, process, and analyze biological specimens and other substances.</a:t>
            </a:r>
          </a:p>
          <a:p>
            <a:pPr>
              <a:buClr>
                <a:srgbClr val="70BF15"/>
              </a:buClr>
              <a:buFont typeface="Arial"/>
              <a:buChar char="•"/>
            </a:pPr>
            <a:endParaRPr lang="en-US" dirty="0" smtClean="0">
              <a:solidFill>
                <a:srgbClr val="595959"/>
              </a:solidFill>
              <a:latin typeface="Arial"/>
              <a:cs typeface="Arial"/>
            </a:endParaRPr>
          </a:p>
          <a:p>
            <a:pPr>
              <a:buClr>
                <a:srgbClr val="70BF15"/>
              </a:buClr>
              <a:buFont typeface="Arial"/>
              <a:buChar char="•"/>
            </a:pPr>
            <a:r>
              <a:rPr lang="en-US" dirty="0" smtClean="0">
                <a:solidFill>
                  <a:srgbClr val="595959"/>
                </a:solidFill>
                <a:latin typeface="Arial"/>
                <a:cs typeface="Arial"/>
              </a:rPr>
              <a:t>They perform diagnostic testing that helps the physician determine the absence, presence, extent, or cause of disease</a:t>
            </a:r>
          </a:p>
          <a:p>
            <a:pPr>
              <a:buClr>
                <a:srgbClr val="70BF15"/>
              </a:buClr>
              <a:buFont typeface="Arial"/>
              <a:buChar char="•"/>
            </a:pPr>
            <a:endParaRPr lang="en-US" dirty="0" smtClean="0">
              <a:solidFill>
                <a:srgbClr val="595959"/>
              </a:solidFill>
              <a:latin typeface="Arial"/>
              <a:cs typeface="Arial"/>
            </a:endParaRPr>
          </a:p>
          <a:p>
            <a:pPr>
              <a:buClr>
                <a:srgbClr val="70BF15"/>
              </a:buClr>
              <a:buFont typeface="Arial"/>
              <a:buChar char="•"/>
            </a:pPr>
            <a:r>
              <a:rPr lang="en-US" dirty="0">
                <a:solidFill>
                  <a:srgbClr val="595959"/>
                </a:solidFill>
                <a:latin typeface="Arial"/>
                <a:cs typeface="Arial"/>
              </a:rPr>
              <a:t>Medical laboratory technicians work in a variety of practice settings: hospitals, clinics, public health facilities, and industrial laboratories</a:t>
            </a:r>
          </a:p>
          <a:p>
            <a:pPr>
              <a:buClr>
                <a:srgbClr val="70BF15"/>
              </a:buClr>
              <a:buFont typeface="Arial"/>
              <a:buChar char="•"/>
            </a:pPr>
            <a:endParaRPr lang="en-US" dirty="0">
              <a:solidFill>
                <a:srgbClr val="595959"/>
              </a:solidFill>
              <a:latin typeface="Arial"/>
              <a:cs typeface="Arial"/>
            </a:endParaRPr>
          </a:p>
        </p:txBody>
      </p:sp>
    </p:spTree>
    <p:extLst>
      <p:ext uri="{BB962C8B-B14F-4D97-AF65-F5344CB8AC3E}">
        <p14:creationId xmlns:p14="http://schemas.microsoft.com/office/powerpoint/2010/main" val="14182285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a:bodyPr>
          <a:lstStyle/>
          <a:p>
            <a:r>
              <a:rPr lang="en-US" sz="4000" dirty="0" smtClean="0">
                <a:latin typeface="Arial"/>
                <a:cs typeface="Arial"/>
              </a:rPr>
              <a:t>Medical Assistants (MAs)</a:t>
            </a:r>
            <a:endParaRPr lang="en-US" sz="4000" dirty="0">
              <a:latin typeface="Arial"/>
              <a:cs typeface="Arial"/>
            </a:endParaRPr>
          </a:p>
        </p:txBody>
      </p:sp>
      <p:sp>
        <p:nvSpPr>
          <p:cNvPr id="3" name="Content Placeholder 2"/>
          <p:cNvSpPr>
            <a:spLocks noGrp="1"/>
          </p:cNvSpPr>
          <p:nvPr>
            <p:ph sz="quarter" idx="1"/>
          </p:nvPr>
        </p:nvSpPr>
        <p:spPr>
          <a:xfrm>
            <a:off x="457200" y="1371600"/>
            <a:ext cx="7467600" cy="4873752"/>
          </a:xfrm>
        </p:spPr>
        <p:txBody>
          <a:bodyPr>
            <a:normAutofit fontScale="92500" lnSpcReduction="20000"/>
          </a:bodyPr>
          <a:lstStyle/>
          <a:p>
            <a:pPr>
              <a:lnSpc>
                <a:spcPct val="200000"/>
              </a:lnSpc>
              <a:buClr>
                <a:srgbClr val="70BF15"/>
              </a:buClr>
              <a:buFont typeface="Arial"/>
              <a:buChar char="•"/>
            </a:pPr>
            <a:r>
              <a:rPr lang="en-US" dirty="0" smtClean="0">
                <a:solidFill>
                  <a:schemeClr val="tx1">
                    <a:lumMod val="65000"/>
                    <a:lumOff val="35000"/>
                  </a:schemeClr>
                </a:solidFill>
                <a:latin typeface="Arial"/>
                <a:cs typeface="Arial"/>
              </a:rPr>
              <a:t>Supervised by a physician</a:t>
            </a:r>
          </a:p>
          <a:p>
            <a:pPr>
              <a:lnSpc>
                <a:spcPct val="200000"/>
              </a:lnSpc>
              <a:buClr>
                <a:srgbClr val="70BF15"/>
              </a:buClr>
              <a:buFont typeface="Arial"/>
              <a:buChar char="•"/>
            </a:pPr>
            <a:r>
              <a:rPr lang="en-US" dirty="0" smtClean="0">
                <a:solidFill>
                  <a:schemeClr val="tx1">
                    <a:lumMod val="65000"/>
                    <a:lumOff val="35000"/>
                  </a:schemeClr>
                </a:solidFill>
                <a:latin typeface="Arial"/>
                <a:cs typeface="Arial"/>
              </a:rPr>
              <a:t>Prepare patients for examinations</a:t>
            </a:r>
          </a:p>
          <a:p>
            <a:pPr>
              <a:lnSpc>
                <a:spcPct val="200000"/>
              </a:lnSpc>
              <a:buClr>
                <a:srgbClr val="70BF15"/>
              </a:buClr>
              <a:buFont typeface="Arial"/>
              <a:buChar char="•"/>
            </a:pPr>
            <a:r>
              <a:rPr lang="en-US" dirty="0" smtClean="0">
                <a:solidFill>
                  <a:schemeClr val="tx1">
                    <a:lumMod val="65000"/>
                    <a:lumOff val="35000"/>
                  </a:schemeClr>
                </a:solidFill>
                <a:latin typeface="Arial"/>
                <a:cs typeface="Arial"/>
              </a:rPr>
              <a:t>Take vital signs and medical histories</a:t>
            </a:r>
          </a:p>
          <a:p>
            <a:pPr>
              <a:lnSpc>
                <a:spcPct val="200000"/>
              </a:lnSpc>
              <a:buClr>
                <a:srgbClr val="70BF15"/>
              </a:buClr>
              <a:buFont typeface="Arial"/>
              <a:buChar char="•"/>
            </a:pPr>
            <a:r>
              <a:rPr lang="en-US" dirty="0" smtClean="0">
                <a:solidFill>
                  <a:schemeClr val="tx1">
                    <a:lumMod val="65000"/>
                    <a:lumOff val="35000"/>
                  </a:schemeClr>
                </a:solidFill>
                <a:latin typeface="Arial"/>
                <a:cs typeface="Arial"/>
              </a:rPr>
              <a:t>Assist with procedures and treatments</a:t>
            </a:r>
          </a:p>
          <a:p>
            <a:pPr>
              <a:lnSpc>
                <a:spcPct val="200000"/>
              </a:lnSpc>
              <a:buClr>
                <a:srgbClr val="70BF15"/>
              </a:buClr>
              <a:buFont typeface="Arial"/>
              <a:buChar char="•"/>
            </a:pPr>
            <a:r>
              <a:rPr lang="en-US" dirty="0" smtClean="0">
                <a:solidFill>
                  <a:schemeClr val="tx1">
                    <a:lumMod val="65000"/>
                    <a:lumOff val="35000"/>
                  </a:schemeClr>
                </a:solidFill>
                <a:latin typeface="Arial"/>
                <a:cs typeface="Arial"/>
              </a:rPr>
              <a:t>Perform basic laboratory tests</a:t>
            </a:r>
          </a:p>
          <a:p>
            <a:pPr>
              <a:lnSpc>
                <a:spcPct val="200000"/>
              </a:lnSpc>
              <a:buClr>
                <a:srgbClr val="70BF15"/>
              </a:buClr>
              <a:buFont typeface="Arial"/>
              <a:buChar char="•"/>
            </a:pPr>
            <a:r>
              <a:rPr lang="en-US" dirty="0" smtClean="0">
                <a:solidFill>
                  <a:schemeClr val="tx1">
                    <a:lumMod val="65000"/>
                    <a:lumOff val="35000"/>
                  </a:schemeClr>
                </a:solidFill>
                <a:latin typeface="Arial"/>
                <a:cs typeface="Arial"/>
              </a:rPr>
              <a:t>Prepare and maintain equipment and supplies</a:t>
            </a:r>
          </a:p>
          <a:p>
            <a:pPr>
              <a:lnSpc>
                <a:spcPct val="200000"/>
              </a:lnSpc>
              <a:buClr>
                <a:srgbClr val="70BF15"/>
              </a:buClr>
              <a:buFont typeface="Arial"/>
              <a:buChar char="•"/>
            </a:pPr>
            <a:r>
              <a:rPr lang="en-US" dirty="0" smtClean="0">
                <a:solidFill>
                  <a:schemeClr val="tx1">
                    <a:lumMod val="65000"/>
                    <a:lumOff val="35000"/>
                  </a:schemeClr>
                </a:solidFill>
                <a:latin typeface="Arial"/>
                <a:cs typeface="Arial"/>
              </a:rPr>
              <a:t>Perform secretarial/receptionist duties</a:t>
            </a:r>
            <a:endParaRPr lang="en-US" dirty="0">
              <a:solidFill>
                <a:schemeClr val="tx1">
                  <a:lumMod val="65000"/>
                  <a:lumOff val="35000"/>
                </a:schemeClr>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normAutofit/>
          </a:bodyPr>
          <a:lstStyle/>
          <a:p>
            <a:pPr algn="ctr"/>
            <a:r>
              <a:rPr lang="en-US" sz="6000" dirty="0" smtClean="0">
                <a:solidFill>
                  <a:schemeClr val="tx1"/>
                </a:solidFill>
                <a:latin typeface="Arial"/>
                <a:cs typeface="Arial"/>
              </a:rPr>
              <a:t>Medication Aide </a:t>
            </a:r>
            <a:endParaRPr lang="en-US" sz="6000" dirty="0">
              <a:solidFill>
                <a:schemeClr val="tx1"/>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1401762"/>
          </a:xfrm>
        </p:spPr>
        <p:txBody>
          <a:bodyPr>
            <a:noAutofit/>
          </a:bodyPr>
          <a:lstStyle/>
          <a:p>
            <a:r>
              <a:rPr lang="en-US" sz="4200" b="1" dirty="0" smtClean="0">
                <a:latin typeface="Arial"/>
                <a:cs typeface="Arial"/>
              </a:rPr>
              <a:t>What is a Medication Aide?</a:t>
            </a:r>
            <a:endParaRPr lang="en-US" sz="4200" b="1" dirty="0">
              <a:latin typeface="Arial"/>
              <a:cs typeface="Arial"/>
            </a:endParaRPr>
          </a:p>
        </p:txBody>
      </p:sp>
      <p:sp>
        <p:nvSpPr>
          <p:cNvPr id="7" name="Content Placeholder 6"/>
          <p:cNvSpPr>
            <a:spLocks noGrp="1"/>
          </p:cNvSpPr>
          <p:nvPr>
            <p:ph sz="quarter" idx="1"/>
          </p:nvPr>
        </p:nvSpPr>
        <p:spPr>
          <a:xfrm>
            <a:off x="533400" y="1981200"/>
            <a:ext cx="7239000" cy="3459163"/>
          </a:xfrm>
        </p:spPr>
        <p:txBody>
          <a:bodyPr/>
          <a:lstStyle/>
          <a:p>
            <a:pPr>
              <a:buClr>
                <a:srgbClr val="70BF15"/>
              </a:buClr>
              <a:buFont typeface="Arial"/>
              <a:buChar char="•"/>
            </a:pPr>
            <a:r>
              <a:rPr lang="en-US" dirty="0" smtClean="0">
                <a:solidFill>
                  <a:schemeClr val="tx1">
                    <a:lumMod val="65000"/>
                    <a:lumOff val="35000"/>
                  </a:schemeClr>
                </a:solidFill>
                <a:latin typeface="Arial"/>
                <a:cs typeface="Arial"/>
              </a:rPr>
              <a:t>A person who has received specialized training in the process of assisting with administering medications</a:t>
            </a:r>
          </a:p>
          <a:p>
            <a:pPr>
              <a:buClr>
                <a:srgbClr val="70BF15"/>
              </a:buClr>
              <a:buFont typeface="Arial"/>
              <a:buChar char="•"/>
            </a:pPr>
            <a:endParaRPr lang="en-US" dirty="0" smtClean="0">
              <a:solidFill>
                <a:schemeClr val="tx1">
                  <a:lumMod val="65000"/>
                  <a:lumOff val="35000"/>
                </a:schemeClr>
              </a:solidFill>
              <a:latin typeface="Arial"/>
              <a:cs typeface="Arial"/>
            </a:endParaRPr>
          </a:p>
          <a:p>
            <a:pPr>
              <a:buClr>
                <a:srgbClr val="70BF15"/>
              </a:buClr>
              <a:buFont typeface="Arial"/>
              <a:buChar char="•"/>
            </a:pPr>
            <a:r>
              <a:rPr lang="en-US" dirty="0" smtClean="0">
                <a:solidFill>
                  <a:schemeClr val="tx1">
                    <a:lumMod val="65000"/>
                    <a:lumOff val="35000"/>
                  </a:schemeClr>
                </a:solidFill>
                <a:latin typeface="Arial"/>
                <a:cs typeface="Arial"/>
              </a:rPr>
              <a:t>A Medication Aide is trained to work under the direct supervision of a competent caretaker or licensed health care professional</a:t>
            </a:r>
            <a:endParaRPr lang="en-US" dirty="0">
              <a:solidFill>
                <a:schemeClr val="tx1">
                  <a:lumMod val="65000"/>
                  <a:lumOff val="35000"/>
                </a:schemeClr>
              </a:solidFill>
              <a:latin typeface="Arial"/>
              <a:cs typeface="Arial"/>
            </a:endParaRPr>
          </a:p>
        </p:txBody>
      </p:sp>
      <p:pic>
        <p:nvPicPr>
          <p:cNvPr id="57346" name="Picture 2"/>
          <p:cNvPicPr>
            <a:picLocks noChangeAspect="1" noChangeArrowheads="1"/>
          </p:cNvPicPr>
          <p:nvPr/>
        </p:nvPicPr>
        <p:blipFill>
          <a:blip r:embed="rId3" cstate="print"/>
          <a:srcRect/>
          <a:stretch>
            <a:fillRect/>
          </a:stretch>
        </p:blipFill>
        <p:spPr bwMode="auto">
          <a:xfrm flipH="1">
            <a:off x="0" y="4343400"/>
            <a:ext cx="1520650" cy="2286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
            <a:ext cx="8229600" cy="1143000"/>
          </a:xfrm>
        </p:spPr>
        <p:txBody>
          <a:bodyPr>
            <a:normAutofit/>
          </a:bodyPr>
          <a:lstStyle/>
          <a:p>
            <a:r>
              <a:rPr lang="en-US" sz="4000" dirty="0" smtClean="0">
                <a:latin typeface="Arial"/>
                <a:cs typeface="Arial"/>
              </a:rPr>
              <a:t>Medication administration </a:t>
            </a:r>
            <a:endParaRPr lang="en-US" sz="4000" dirty="0">
              <a:latin typeface="Arial"/>
              <a:cs typeface="Arial"/>
            </a:endParaRPr>
          </a:p>
        </p:txBody>
      </p:sp>
      <p:sp>
        <p:nvSpPr>
          <p:cNvPr id="6" name="Content Placeholder 5"/>
          <p:cNvSpPr>
            <a:spLocks noGrp="1"/>
          </p:cNvSpPr>
          <p:nvPr>
            <p:ph sz="quarter" idx="1"/>
          </p:nvPr>
        </p:nvSpPr>
        <p:spPr>
          <a:xfrm>
            <a:off x="457200" y="1600200"/>
            <a:ext cx="8229600" cy="4876800"/>
          </a:xfrm>
        </p:spPr>
        <p:txBody>
          <a:bodyPr>
            <a:normAutofit/>
          </a:bodyPr>
          <a:lstStyle/>
          <a:p>
            <a:pPr>
              <a:buClr>
                <a:srgbClr val="70BF15"/>
              </a:buClr>
              <a:buFont typeface="Arial"/>
              <a:buChar char="•"/>
            </a:pPr>
            <a:r>
              <a:rPr lang="en-US" dirty="0" smtClean="0">
                <a:solidFill>
                  <a:srgbClr val="595959"/>
                </a:solidFill>
                <a:latin typeface="Arial"/>
                <a:cs typeface="Arial"/>
              </a:rPr>
              <a:t>The Medication Aide provides routine medications by the following routes:</a:t>
            </a:r>
          </a:p>
          <a:p>
            <a:pPr marL="971550" lvl="1" indent="-514350">
              <a:buClr>
                <a:srgbClr val="70BF15"/>
              </a:buClr>
              <a:buFont typeface="Arial"/>
              <a:buChar char="•"/>
            </a:pPr>
            <a:r>
              <a:rPr lang="en-US" sz="2400" b="1" dirty="0" smtClean="0">
                <a:solidFill>
                  <a:srgbClr val="595959"/>
                </a:solidFill>
                <a:latin typeface="Arial"/>
                <a:cs typeface="Arial"/>
              </a:rPr>
              <a:t>Oral</a:t>
            </a:r>
          </a:p>
          <a:p>
            <a:pPr marL="1828800" lvl="3" indent="-514350">
              <a:buClr>
                <a:srgbClr val="70BF15"/>
              </a:buClr>
              <a:buFont typeface="Arial"/>
              <a:buChar char="•"/>
            </a:pPr>
            <a:r>
              <a:rPr lang="en-US" dirty="0" smtClean="0">
                <a:solidFill>
                  <a:srgbClr val="595959"/>
                </a:solidFill>
                <a:latin typeface="Arial"/>
                <a:cs typeface="Arial"/>
              </a:rPr>
              <a:t>Pills, liquid, powder forms</a:t>
            </a:r>
          </a:p>
          <a:p>
            <a:pPr marL="971550" lvl="1" indent="-514350">
              <a:buClr>
                <a:srgbClr val="70BF15"/>
              </a:buClr>
              <a:buFont typeface="Arial"/>
              <a:buChar char="•"/>
            </a:pPr>
            <a:r>
              <a:rPr lang="en-US" sz="2400" b="1" dirty="0" smtClean="0">
                <a:solidFill>
                  <a:srgbClr val="595959"/>
                </a:solidFill>
                <a:latin typeface="Arial"/>
                <a:cs typeface="Arial"/>
              </a:rPr>
              <a:t>Inhalation</a:t>
            </a:r>
          </a:p>
          <a:p>
            <a:pPr marL="1828800" lvl="3" indent="-514350">
              <a:buClr>
                <a:srgbClr val="70BF15"/>
              </a:buClr>
              <a:buFont typeface="Arial"/>
              <a:buChar char="•"/>
            </a:pPr>
            <a:r>
              <a:rPr lang="en-US" dirty="0" smtClean="0">
                <a:solidFill>
                  <a:srgbClr val="595959"/>
                </a:solidFill>
                <a:latin typeface="Arial"/>
                <a:cs typeface="Arial"/>
              </a:rPr>
              <a:t>Inhaler, nebulizer, oxygen</a:t>
            </a:r>
          </a:p>
          <a:p>
            <a:pPr marL="971550" lvl="1" indent="-514350">
              <a:buClr>
                <a:srgbClr val="70BF15"/>
              </a:buClr>
              <a:buFont typeface="Arial"/>
              <a:buChar char="•"/>
            </a:pPr>
            <a:r>
              <a:rPr lang="en-US" sz="2400" b="1" dirty="0" smtClean="0">
                <a:solidFill>
                  <a:srgbClr val="595959"/>
                </a:solidFill>
                <a:latin typeface="Arial"/>
                <a:cs typeface="Arial"/>
              </a:rPr>
              <a:t>Topical</a:t>
            </a:r>
          </a:p>
          <a:p>
            <a:pPr marL="1828800" lvl="3" indent="-514350">
              <a:buClr>
                <a:srgbClr val="70BF15"/>
              </a:buClr>
              <a:buFont typeface="Arial"/>
              <a:buChar char="•"/>
            </a:pPr>
            <a:r>
              <a:rPr lang="en-US" dirty="0" smtClean="0">
                <a:solidFill>
                  <a:srgbClr val="595959"/>
                </a:solidFill>
                <a:latin typeface="Arial"/>
                <a:cs typeface="Arial"/>
              </a:rPr>
              <a:t>Cream/ointment, powder, patch</a:t>
            </a:r>
          </a:p>
          <a:p>
            <a:pPr marL="971550" lvl="1" indent="-514350">
              <a:buClr>
                <a:srgbClr val="70BF15"/>
              </a:buClr>
              <a:buFont typeface="Arial"/>
              <a:buChar char="•"/>
            </a:pPr>
            <a:r>
              <a:rPr lang="en-US" sz="2400" b="1" dirty="0" smtClean="0">
                <a:solidFill>
                  <a:srgbClr val="595959"/>
                </a:solidFill>
                <a:latin typeface="Arial"/>
                <a:cs typeface="Arial"/>
              </a:rPr>
              <a:t>Instillation</a:t>
            </a:r>
          </a:p>
          <a:p>
            <a:pPr marL="1828800" lvl="3" indent="-514350">
              <a:buClr>
                <a:srgbClr val="70BF15"/>
              </a:buClr>
              <a:buFont typeface="Arial"/>
              <a:buChar char="•"/>
            </a:pPr>
            <a:r>
              <a:rPr lang="en-US" dirty="0" smtClean="0">
                <a:solidFill>
                  <a:srgbClr val="595959"/>
                </a:solidFill>
                <a:latin typeface="Arial"/>
                <a:cs typeface="Arial"/>
              </a:rPr>
              <a:t>Ear, eye, nose</a:t>
            </a:r>
          </a:p>
          <a:p>
            <a:pPr lvl="1">
              <a:buClr>
                <a:srgbClr val="70BF15"/>
              </a:buClr>
              <a:buFont typeface="Arial"/>
              <a:buChar char="•"/>
            </a:pPr>
            <a:endParaRPr lang="en-US" dirty="0" smtClean="0">
              <a:solidFill>
                <a:srgbClr val="595959"/>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73162"/>
          </a:xfrm>
        </p:spPr>
        <p:txBody>
          <a:bodyPr>
            <a:noAutofit/>
          </a:bodyPr>
          <a:lstStyle/>
          <a:p>
            <a:r>
              <a:rPr lang="en-US" sz="3600" dirty="0" smtClean="0">
                <a:latin typeface="Arial"/>
                <a:cs typeface="Arial"/>
              </a:rPr>
              <a:t>Medication Administration System </a:t>
            </a:r>
            <a:endParaRPr lang="en-US" sz="3600" dirty="0">
              <a:latin typeface="Arial"/>
              <a:cs typeface="Arial"/>
            </a:endParaRPr>
          </a:p>
        </p:txBody>
      </p:sp>
      <p:sp>
        <p:nvSpPr>
          <p:cNvPr id="3" name="Content Placeholder 2"/>
          <p:cNvSpPr>
            <a:spLocks noGrp="1"/>
          </p:cNvSpPr>
          <p:nvPr>
            <p:ph sz="quarter" idx="1"/>
          </p:nvPr>
        </p:nvSpPr>
        <p:spPr>
          <a:xfrm>
            <a:off x="457200" y="1600200"/>
            <a:ext cx="8229600" cy="4876800"/>
          </a:xfrm>
        </p:spPr>
        <p:txBody>
          <a:bodyPr>
            <a:normAutofit lnSpcReduction="10000"/>
          </a:bodyPr>
          <a:lstStyle/>
          <a:p>
            <a:pPr marL="342900" lvl="1" indent="-342900">
              <a:buClr>
                <a:srgbClr val="70BF15"/>
              </a:buClr>
              <a:buFont typeface="Arial"/>
              <a:buChar char="•"/>
            </a:pPr>
            <a:r>
              <a:rPr lang="en-US" sz="2800" dirty="0" smtClean="0">
                <a:solidFill>
                  <a:srgbClr val="595959"/>
                </a:solidFill>
                <a:latin typeface="Arial"/>
                <a:cs typeface="Arial"/>
              </a:rPr>
              <a:t>Administration of medication is a regulated activity</a:t>
            </a:r>
          </a:p>
          <a:p>
            <a:pPr marL="742950" lvl="2" indent="-342900">
              <a:buClr>
                <a:srgbClr val="70BF15"/>
              </a:buClr>
              <a:buFont typeface="Arial"/>
              <a:buChar char="•"/>
            </a:pPr>
            <a:r>
              <a:rPr lang="en-US" sz="2000" dirty="0" smtClean="0">
                <a:solidFill>
                  <a:srgbClr val="595959"/>
                </a:solidFill>
                <a:latin typeface="Arial"/>
                <a:cs typeface="Arial"/>
              </a:rPr>
              <a:t>Medication Aides may only give medications under conditions when a competent individual, caretaker, or licensed health care professional provides direction and monitoring </a:t>
            </a:r>
          </a:p>
          <a:p>
            <a:pPr marL="742950" lvl="2" indent="-342900">
              <a:buClr>
                <a:srgbClr val="70BF15"/>
              </a:buClr>
              <a:buFont typeface="Arial"/>
              <a:buChar char="•"/>
            </a:pPr>
            <a:r>
              <a:rPr lang="en-US" sz="2800" b="1" dirty="0" smtClean="0">
                <a:solidFill>
                  <a:srgbClr val="595959"/>
                </a:solidFill>
                <a:latin typeface="Arial"/>
                <a:cs typeface="Arial"/>
              </a:rPr>
              <a:t>Know and abide by the “5 Rights”</a:t>
            </a:r>
          </a:p>
          <a:p>
            <a:pPr marL="1200150" lvl="3" indent="-342900">
              <a:spcAft>
                <a:spcPts val="600"/>
              </a:spcAft>
              <a:buClr>
                <a:srgbClr val="70BF15"/>
              </a:buClr>
              <a:buFont typeface="Arial"/>
              <a:buChar char="•"/>
            </a:pPr>
            <a:r>
              <a:rPr lang="en-US" sz="2400" i="1" dirty="0" smtClean="0">
                <a:solidFill>
                  <a:srgbClr val="595959"/>
                </a:solidFill>
                <a:latin typeface="Arial"/>
                <a:cs typeface="Arial"/>
              </a:rPr>
              <a:t>Right Individual/Person</a:t>
            </a:r>
          </a:p>
          <a:p>
            <a:pPr marL="1200150" lvl="3" indent="-342900">
              <a:spcAft>
                <a:spcPts val="600"/>
              </a:spcAft>
              <a:buClr>
                <a:srgbClr val="70BF15"/>
              </a:buClr>
              <a:buFont typeface="Arial"/>
              <a:buChar char="•"/>
            </a:pPr>
            <a:r>
              <a:rPr lang="en-US" sz="2400" i="1" dirty="0" smtClean="0">
                <a:solidFill>
                  <a:srgbClr val="595959"/>
                </a:solidFill>
                <a:latin typeface="Arial"/>
                <a:cs typeface="Arial"/>
              </a:rPr>
              <a:t>Right Medication</a:t>
            </a:r>
          </a:p>
          <a:p>
            <a:pPr marL="1200150" lvl="3" indent="-342900">
              <a:spcAft>
                <a:spcPts val="600"/>
              </a:spcAft>
              <a:buClr>
                <a:srgbClr val="70BF15"/>
              </a:buClr>
              <a:buFont typeface="Arial"/>
              <a:buChar char="•"/>
            </a:pPr>
            <a:r>
              <a:rPr lang="en-US" sz="2400" i="1" dirty="0" smtClean="0">
                <a:solidFill>
                  <a:srgbClr val="595959"/>
                </a:solidFill>
                <a:latin typeface="Arial"/>
                <a:cs typeface="Arial"/>
              </a:rPr>
              <a:t>Right Dose</a:t>
            </a:r>
          </a:p>
          <a:p>
            <a:pPr marL="1200150" lvl="3" indent="-342900">
              <a:spcAft>
                <a:spcPts val="600"/>
              </a:spcAft>
              <a:buClr>
                <a:srgbClr val="70BF15"/>
              </a:buClr>
              <a:buFont typeface="Arial"/>
              <a:buChar char="•"/>
            </a:pPr>
            <a:r>
              <a:rPr lang="en-US" sz="2400" i="1" dirty="0" smtClean="0">
                <a:solidFill>
                  <a:srgbClr val="595959"/>
                </a:solidFill>
                <a:latin typeface="Arial"/>
                <a:cs typeface="Arial"/>
              </a:rPr>
              <a:t>Right Time</a:t>
            </a:r>
          </a:p>
          <a:p>
            <a:pPr marL="1200150" lvl="3" indent="-342900">
              <a:spcAft>
                <a:spcPts val="600"/>
              </a:spcAft>
              <a:buClr>
                <a:srgbClr val="70BF15"/>
              </a:buClr>
              <a:buFont typeface="Arial"/>
              <a:buChar char="•"/>
            </a:pPr>
            <a:r>
              <a:rPr lang="en-US" sz="2400" i="1" dirty="0" smtClean="0">
                <a:solidFill>
                  <a:srgbClr val="595959"/>
                </a:solidFill>
                <a:latin typeface="Arial"/>
                <a:cs typeface="Arial"/>
              </a:rPr>
              <a:t>Right Route</a:t>
            </a:r>
          </a:p>
          <a:p>
            <a:pPr marL="1200150" lvl="3" indent="-342900">
              <a:buClr>
                <a:srgbClr val="70BF15"/>
              </a:buClr>
              <a:buFont typeface="Arial"/>
              <a:buChar char="•"/>
            </a:pPr>
            <a:endParaRPr lang="en-US" sz="2800" dirty="0">
              <a:solidFill>
                <a:srgbClr val="595959"/>
              </a:solidFill>
              <a:latin typeface="Arial"/>
              <a:cs typeface="Arial"/>
            </a:endParaRPr>
          </a:p>
          <a:p>
            <a:pPr marL="1200150" lvl="3" indent="-342900">
              <a:buClr>
                <a:srgbClr val="70BF15"/>
              </a:buClr>
              <a:buFont typeface="Arial"/>
              <a:buChar char="•"/>
            </a:pPr>
            <a:endParaRPr lang="en-US" sz="3200" dirty="0">
              <a:solidFill>
                <a:srgbClr val="595959"/>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1524000"/>
            <a:ext cx="7848600" cy="2677656"/>
          </a:xfrm>
          <a:prstGeom prst="rect">
            <a:avLst/>
          </a:prstGeom>
          <a:noFill/>
        </p:spPr>
        <p:txBody>
          <a:bodyPr wrap="square" rtlCol="0">
            <a:spAutoFit/>
          </a:bodyPr>
          <a:lstStyle/>
          <a:p>
            <a:pPr algn="ctr"/>
            <a:r>
              <a:rPr lang="en-US" sz="2400" b="1" dirty="0" smtClean="0">
                <a:solidFill>
                  <a:schemeClr val="tx1">
                    <a:lumMod val="65000"/>
                    <a:lumOff val="35000"/>
                  </a:schemeClr>
                </a:solidFill>
                <a:latin typeface="Arial"/>
                <a:cs typeface="Arial"/>
              </a:rPr>
              <a:t>ALL liquid and powdered </a:t>
            </a:r>
            <a:r>
              <a:rPr lang="en-US" sz="2400" dirty="0" smtClean="0">
                <a:solidFill>
                  <a:schemeClr val="tx1">
                    <a:lumMod val="65000"/>
                    <a:lumOff val="35000"/>
                  </a:schemeClr>
                </a:solidFill>
                <a:latin typeface="Arial"/>
                <a:cs typeface="Arial"/>
              </a:rPr>
              <a:t>meds are </a:t>
            </a:r>
            <a:r>
              <a:rPr lang="en-US" sz="2400" b="1" dirty="0" smtClean="0">
                <a:solidFill>
                  <a:schemeClr val="tx1">
                    <a:lumMod val="65000"/>
                    <a:lumOff val="35000"/>
                  </a:schemeClr>
                </a:solidFill>
                <a:latin typeface="Arial"/>
                <a:cs typeface="Arial"/>
              </a:rPr>
              <a:t>measured in the metered measuring med cups</a:t>
            </a:r>
            <a:r>
              <a:rPr lang="en-US" sz="2400" dirty="0" smtClean="0">
                <a:solidFill>
                  <a:schemeClr val="tx1">
                    <a:lumMod val="65000"/>
                    <a:lumOff val="35000"/>
                  </a:schemeClr>
                </a:solidFill>
                <a:latin typeface="Arial"/>
                <a:cs typeface="Arial"/>
              </a:rPr>
              <a:t>.</a:t>
            </a:r>
          </a:p>
          <a:p>
            <a:r>
              <a:rPr lang="en-US" sz="2400" dirty="0" smtClean="0">
                <a:solidFill>
                  <a:schemeClr val="tx1">
                    <a:lumMod val="65000"/>
                    <a:lumOff val="35000"/>
                  </a:schemeClr>
                </a:solidFill>
                <a:latin typeface="Arial"/>
                <a:cs typeface="Arial"/>
              </a:rPr>
              <a:t> </a:t>
            </a:r>
          </a:p>
          <a:p>
            <a:r>
              <a:rPr lang="en-US" sz="2400" dirty="0" smtClean="0">
                <a:solidFill>
                  <a:schemeClr val="tx1">
                    <a:lumMod val="65000"/>
                    <a:lumOff val="35000"/>
                  </a:schemeClr>
                </a:solidFill>
                <a:latin typeface="Arial"/>
                <a:cs typeface="Arial"/>
              </a:rPr>
              <a:t>Measure the amount by:</a:t>
            </a:r>
          </a:p>
          <a:p>
            <a:r>
              <a:rPr lang="en-US" sz="2400" b="1" dirty="0" smtClean="0">
                <a:solidFill>
                  <a:schemeClr val="tx1">
                    <a:lumMod val="65000"/>
                    <a:lumOff val="35000"/>
                  </a:schemeClr>
                </a:solidFill>
                <a:latin typeface="Arial"/>
                <a:cs typeface="Arial"/>
              </a:rPr>
              <a:t>*holding the cup at eye level </a:t>
            </a:r>
            <a:r>
              <a:rPr lang="en-US" sz="2400" dirty="0" smtClean="0">
                <a:solidFill>
                  <a:schemeClr val="tx1">
                    <a:lumMod val="65000"/>
                    <a:lumOff val="35000"/>
                  </a:schemeClr>
                </a:solidFill>
                <a:latin typeface="Arial"/>
                <a:cs typeface="Arial"/>
              </a:rPr>
              <a:t>and pouring the med</a:t>
            </a:r>
          </a:p>
          <a:p>
            <a:r>
              <a:rPr lang="en-US" sz="2400" b="1" dirty="0" smtClean="0">
                <a:solidFill>
                  <a:schemeClr val="tx1">
                    <a:lumMod val="65000"/>
                    <a:lumOff val="35000"/>
                  </a:schemeClr>
                </a:solidFill>
                <a:latin typeface="Arial"/>
                <a:cs typeface="Arial"/>
              </a:rPr>
              <a:t>*set the cup down </a:t>
            </a:r>
            <a:r>
              <a:rPr lang="en-US" sz="2400" dirty="0" smtClean="0">
                <a:solidFill>
                  <a:schemeClr val="tx1">
                    <a:lumMod val="65000"/>
                    <a:lumOff val="35000"/>
                  </a:schemeClr>
                </a:solidFill>
                <a:latin typeface="Arial"/>
                <a:cs typeface="Arial"/>
              </a:rPr>
              <a:t>on a table </a:t>
            </a:r>
          </a:p>
          <a:p>
            <a:r>
              <a:rPr lang="en-US" sz="2400" dirty="0" smtClean="0">
                <a:solidFill>
                  <a:schemeClr val="tx1">
                    <a:lumMod val="65000"/>
                    <a:lumOff val="35000"/>
                  </a:schemeClr>
                </a:solidFill>
                <a:latin typeface="Arial"/>
                <a:cs typeface="Arial"/>
              </a:rPr>
              <a:t>*</a:t>
            </a:r>
            <a:r>
              <a:rPr lang="en-US" sz="2400" b="1" dirty="0" smtClean="0">
                <a:solidFill>
                  <a:schemeClr val="tx1">
                    <a:lumMod val="65000"/>
                    <a:lumOff val="35000"/>
                  </a:schemeClr>
                </a:solidFill>
                <a:latin typeface="Arial"/>
                <a:cs typeface="Arial"/>
              </a:rPr>
              <a:t>recheck</a:t>
            </a:r>
            <a:r>
              <a:rPr lang="en-US" sz="2400" dirty="0" smtClean="0">
                <a:solidFill>
                  <a:schemeClr val="tx1">
                    <a:lumMod val="65000"/>
                    <a:lumOff val="35000"/>
                  </a:schemeClr>
                </a:solidFill>
                <a:latin typeface="Arial"/>
                <a:cs typeface="Arial"/>
              </a:rPr>
              <a:t> that the correct amount is poured out.</a:t>
            </a:r>
            <a:endParaRPr lang="en-US" sz="2400" dirty="0">
              <a:solidFill>
                <a:schemeClr val="tx1">
                  <a:lumMod val="65000"/>
                  <a:lumOff val="35000"/>
                </a:schemeClr>
              </a:solidFill>
              <a:latin typeface="Arial"/>
              <a:cs typeface="Arial"/>
            </a:endParaRPr>
          </a:p>
        </p:txBody>
      </p:sp>
      <p:sp>
        <p:nvSpPr>
          <p:cNvPr id="5" name="TextBox 4"/>
          <p:cNvSpPr txBox="1"/>
          <p:nvPr/>
        </p:nvSpPr>
        <p:spPr>
          <a:xfrm>
            <a:off x="914400" y="4648200"/>
            <a:ext cx="7239000" cy="1384995"/>
          </a:xfrm>
          <a:prstGeom prst="rect">
            <a:avLst/>
          </a:prstGeom>
          <a:noFill/>
        </p:spPr>
        <p:txBody>
          <a:bodyPr wrap="square" rtlCol="0">
            <a:spAutoFit/>
          </a:bodyPr>
          <a:lstStyle/>
          <a:p>
            <a:pPr algn="ctr"/>
            <a:r>
              <a:rPr lang="en-US" sz="3600" b="1" dirty="0" smtClean="0">
                <a:solidFill>
                  <a:schemeClr val="tx1">
                    <a:lumMod val="65000"/>
                    <a:lumOff val="35000"/>
                  </a:schemeClr>
                </a:solidFill>
                <a:latin typeface="Arial"/>
                <a:cs typeface="Arial"/>
              </a:rPr>
              <a:t>Measure correctly</a:t>
            </a:r>
          </a:p>
          <a:p>
            <a:pPr algn="ctr"/>
            <a:r>
              <a:rPr lang="en-US" sz="2400" b="1" dirty="0" smtClean="0">
                <a:solidFill>
                  <a:schemeClr val="tx1">
                    <a:lumMod val="65000"/>
                    <a:lumOff val="35000"/>
                  </a:schemeClr>
                </a:solidFill>
                <a:latin typeface="Arial"/>
                <a:cs typeface="Arial"/>
              </a:rPr>
              <a:t>REMEMBER:  ALWAYS pour away from the label, to protect the clarity of the label</a:t>
            </a:r>
            <a:r>
              <a:rPr lang="en-US" dirty="0" smtClean="0">
                <a:solidFill>
                  <a:schemeClr val="tx1">
                    <a:lumMod val="65000"/>
                    <a:lumOff val="35000"/>
                  </a:schemeClr>
                </a:solidFill>
                <a:latin typeface="Arial"/>
                <a:cs typeface="Arial"/>
              </a:rPr>
              <a:t>.</a:t>
            </a:r>
            <a:endParaRPr lang="en-US" dirty="0">
              <a:solidFill>
                <a:schemeClr val="tx1">
                  <a:lumMod val="65000"/>
                  <a:lumOff val="35000"/>
                </a:schemeClr>
              </a:solidFill>
              <a:latin typeface="Arial"/>
              <a:cs typeface="Arial"/>
            </a:endParaRPr>
          </a:p>
        </p:txBody>
      </p:sp>
      <p:sp>
        <p:nvSpPr>
          <p:cNvPr id="7" name="Title 1"/>
          <p:cNvSpPr txBox="1">
            <a:spLocks/>
          </p:cNvSpPr>
          <p:nvPr/>
        </p:nvSpPr>
        <p:spPr>
          <a:xfrm>
            <a:off x="457200" y="-381000"/>
            <a:ext cx="8382000" cy="1173162"/>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small" spc="0" normalizeH="0" baseline="0" noProof="0" smtClean="0">
                <a:ln>
                  <a:noFill/>
                </a:ln>
                <a:solidFill>
                  <a:schemeClr val="tx2"/>
                </a:solidFill>
                <a:effectLst/>
                <a:uLnTx/>
                <a:uFillTx/>
                <a:latin typeface="Arial"/>
                <a:ea typeface="+mj-ea"/>
                <a:cs typeface="Arial"/>
              </a:rPr>
              <a:t>Medication Administration System </a:t>
            </a:r>
            <a:endParaRPr kumimoji="0" lang="en-US" sz="3600" b="0" i="0" u="none" strike="noStrike" kern="1200" cap="small" spc="0" normalizeH="0" baseline="0" noProof="0" dirty="0">
              <a:ln>
                <a:noFill/>
              </a:ln>
              <a:solidFill>
                <a:schemeClr val="tx2"/>
              </a:solidFill>
              <a:effectLst/>
              <a:uLnTx/>
              <a:uFillTx/>
              <a:latin typeface="Arial"/>
              <a:ea typeface="+mj-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42C46DEFB5664B9AA247BE7112944E" ma:contentTypeVersion="0" ma:contentTypeDescription="Create a new document." ma:contentTypeScope="" ma:versionID="b6945dabbfe4d831400e3a53dcd85ea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8BBF35F-FEA1-4E9F-A297-A685577DB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8EE08F0-E952-40EF-AEBB-F0CA7E71C814}">
  <ds:schemaRefs>
    <ds:schemaRef ds:uri="http://schemas.microsoft.com/sharepoint/v3/contenttype/forms"/>
  </ds:schemaRefs>
</ds:datastoreItem>
</file>

<file path=customXml/itemProps3.xml><?xml version="1.0" encoding="utf-8"?>
<ds:datastoreItem xmlns:ds="http://schemas.openxmlformats.org/officeDocument/2006/customXml" ds:itemID="{096140CE-D01F-4A38-B342-5ADB246D365D}">
  <ds:schemaRefs>
    <ds:schemaRef ds:uri="http://purl.org/dc/elements/1.1/"/>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Oriel</Template>
  <TotalTime>1922</TotalTime>
  <Words>1221</Words>
  <Application>Microsoft Macintosh PowerPoint</Application>
  <PresentationFormat>On-screen Show (4:3)</PresentationFormat>
  <Paragraphs>167</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Oriel</vt:lpstr>
      <vt:lpstr>13_Oriel</vt:lpstr>
      <vt:lpstr>Health Care Support Careers</vt:lpstr>
      <vt:lpstr>Medical interpreters/translators</vt:lpstr>
      <vt:lpstr>Medical Laboratory Technician</vt:lpstr>
      <vt:lpstr>Medical Assistants (MAs)</vt:lpstr>
      <vt:lpstr>Medication Aide </vt:lpstr>
      <vt:lpstr>What is a Medication Aide?</vt:lpstr>
      <vt:lpstr>Medication administration </vt:lpstr>
      <vt:lpstr>Medication Administration System </vt:lpstr>
      <vt:lpstr>PowerPoint Presentation</vt:lpstr>
      <vt:lpstr>LAWS THAT GOVERN MEDICATION</vt:lpstr>
      <vt:lpstr>LAWS THAT GOVERN MEDICATION</vt:lpstr>
      <vt:lpstr>LAWS THAT GOVERN MEDICATION</vt:lpstr>
      <vt:lpstr>LAWS THAT GOVERN MEDICATION</vt:lpstr>
      <vt:lpstr>To Register as a Medication Aide an Individual shall</vt:lpstr>
      <vt:lpstr> </vt:lpstr>
      <vt:lpstr>Central Community College Service Area CCC has main campuses in Columbus, Grand Island and Hastings, and learning centers in Holdrege, Kearney and Lexington. It serves a 25-county area that spans 14,000 square miles and a population of over 300,000 in central Nebraska.</vt:lpstr>
    </vt:vector>
  </TitlesOfParts>
  <Company>Central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 Services</dc:title>
  <dc:creator>CCC</dc:creator>
  <cp:lastModifiedBy>Matthew</cp:lastModifiedBy>
  <cp:revision>294</cp:revision>
  <cp:lastPrinted>2011-10-12T13:30:15Z</cp:lastPrinted>
  <dcterms:created xsi:type="dcterms:W3CDTF">2012-09-24T20:58:43Z</dcterms:created>
  <dcterms:modified xsi:type="dcterms:W3CDTF">2012-10-15T18:50:35Z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0x0101000142C46DEFB5664B9AA247BE7112944E</vt:lpwstr>
  </property>
</Properties>
</file>